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3527" r:id="rId5"/>
    <p:sldId id="431" r:id="rId6"/>
    <p:sldId id="3888" r:id="rId7"/>
    <p:sldId id="3514" r:id="rId8"/>
    <p:sldId id="3649" r:id="rId9"/>
    <p:sldId id="3650" r:id="rId10"/>
    <p:sldId id="3651" r:id="rId11"/>
    <p:sldId id="3652" r:id="rId12"/>
    <p:sldId id="3653" r:id="rId13"/>
    <p:sldId id="3654" r:id="rId14"/>
    <p:sldId id="3655" r:id="rId15"/>
    <p:sldId id="376" r:id="rId16"/>
    <p:sldId id="3657" r:id="rId17"/>
    <p:sldId id="3659" r:id="rId18"/>
    <p:sldId id="3507" r:id="rId19"/>
    <p:sldId id="3508" r:id="rId20"/>
    <p:sldId id="3510" r:id="rId21"/>
    <p:sldId id="3658" r:id="rId22"/>
    <p:sldId id="413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BA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792" autoAdjust="0"/>
  </p:normalViewPr>
  <p:slideViewPr>
    <p:cSldViewPr snapToGrid="0">
      <p:cViewPr varScale="1">
        <p:scale>
          <a:sx n="59" d="100"/>
          <a:sy n="59" d="100"/>
        </p:scale>
        <p:origin x="1428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9053F-FC9E-4090-A34D-7666DD51D2F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4A8FA78-8D5D-4B67-9CDA-8652225B2B2C}">
      <dgm:prSet custT="1"/>
      <dgm:spPr/>
      <dgm:t>
        <a:bodyPr/>
        <a:lstStyle/>
        <a:p>
          <a:pPr rtl="0">
            <a:lnSpc>
              <a:spcPct val="100000"/>
            </a:lnSpc>
            <a:defRPr b="1"/>
          </a:pPr>
          <a:r>
            <a:rPr lang="en-US" sz="1800"/>
            <a:t>Spend 5-10 minutes </a:t>
          </a:r>
          <a:r>
            <a:rPr lang="en-US" sz="1800">
              <a:latin typeface="Calibri Light" panose="020F0302020204030204"/>
            </a:rPr>
            <a:t>in total with every owner </a:t>
          </a:r>
          <a:r>
            <a:rPr lang="en-US" sz="1800" err="1">
              <a:latin typeface="Calibri Light" panose="020F0302020204030204"/>
            </a:rPr>
            <a:t>summarising</a:t>
          </a:r>
          <a:r>
            <a:rPr lang="en-US" sz="1800"/>
            <a:t> key </a:t>
          </a:r>
          <a:r>
            <a:rPr lang="en-US" sz="1800" b="1" i="0" u="none" strike="noStrike" cap="none" baseline="0" noProof="0">
              <a:solidFill>
                <a:srgbClr val="010000"/>
              </a:solidFill>
              <a:latin typeface="Calibri Light"/>
              <a:cs typeface="Calibri Light"/>
            </a:rPr>
            <a:t>tasks and decisions for the day</a:t>
          </a:r>
          <a:endParaRPr lang="en-US" sz="1800"/>
        </a:p>
      </dgm:t>
    </dgm:pt>
    <dgm:pt modelId="{B183A16E-4A19-42AB-973E-196606372AFC}" type="parTrans" cxnId="{F7D634B1-BA10-403B-81CA-DAF3977A0C2A}">
      <dgm:prSet/>
      <dgm:spPr/>
      <dgm:t>
        <a:bodyPr/>
        <a:lstStyle/>
        <a:p>
          <a:endParaRPr lang="en-US" sz="2400"/>
        </a:p>
      </dgm:t>
    </dgm:pt>
    <dgm:pt modelId="{F9AEB6ED-05E7-42ED-987F-3A6960F54A2A}" type="sibTrans" cxnId="{F7D634B1-BA10-403B-81CA-DAF3977A0C2A}">
      <dgm:prSet/>
      <dgm:spPr/>
      <dgm:t>
        <a:bodyPr/>
        <a:lstStyle/>
        <a:p>
          <a:endParaRPr lang="en-US" sz="2400"/>
        </a:p>
      </dgm:t>
    </dgm:pt>
    <dgm:pt modelId="{DAA536D5-0890-47E9-99A0-5D82A8CFA85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Review how the meeting went/invite reflections</a:t>
          </a:r>
        </a:p>
      </dgm:t>
    </dgm:pt>
    <dgm:pt modelId="{B36035A7-CC03-4FD4-A141-CF4C9B6B072B}" type="parTrans" cxnId="{BED676BB-3A84-4CD4-ACB8-18EDF1F1DD44}">
      <dgm:prSet/>
      <dgm:spPr/>
      <dgm:t>
        <a:bodyPr/>
        <a:lstStyle/>
        <a:p>
          <a:endParaRPr lang="en-US" sz="2400"/>
        </a:p>
      </dgm:t>
    </dgm:pt>
    <dgm:pt modelId="{CC0269E7-3DAB-43F0-973F-3DE79D0FB2AD}" type="sibTrans" cxnId="{BED676BB-3A84-4CD4-ACB8-18EDF1F1DD44}">
      <dgm:prSet/>
      <dgm:spPr/>
      <dgm:t>
        <a:bodyPr/>
        <a:lstStyle/>
        <a:p>
          <a:endParaRPr lang="en-US" sz="2400"/>
        </a:p>
      </dgm:t>
    </dgm:pt>
    <dgm:pt modelId="{7B760A32-32B4-420C-BD7A-29AC8122A74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 dirty="0"/>
            <a:t>End on time and on a high</a:t>
          </a:r>
        </a:p>
        <a:p>
          <a:pPr>
            <a:lnSpc>
              <a:spcPct val="100000"/>
            </a:lnSpc>
            <a:defRPr b="1"/>
          </a:pPr>
          <a:r>
            <a:rPr lang="en-US" sz="1800" b="0" dirty="0"/>
            <a:t>Shows respect for attendees</a:t>
          </a:r>
        </a:p>
        <a:p>
          <a:pPr>
            <a:lnSpc>
              <a:spcPct val="100000"/>
            </a:lnSpc>
            <a:defRPr b="1"/>
          </a:pPr>
          <a:r>
            <a:rPr lang="en-US" sz="1800" dirty="0"/>
            <a:t>Nobody ever complains about ending on time</a:t>
          </a:r>
        </a:p>
        <a:p>
          <a:pPr>
            <a:lnSpc>
              <a:spcPct val="100000"/>
            </a:lnSpc>
            <a:defRPr b="1"/>
          </a:pPr>
          <a:r>
            <a:rPr lang="en-US" sz="1800" dirty="0"/>
            <a:t> </a:t>
          </a:r>
        </a:p>
      </dgm:t>
    </dgm:pt>
    <dgm:pt modelId="{84B47D62-EEAF-40F8-B9BA-311202EF7151}" type="parTrans" cxnId="{BCCE753D-B754-4B16-B44F-2E63DA3CF9B5}">
      <dgm:prSet/>
      <dgm:spPr/>
      <dgm:t>
        <a:bodyPr/>
        <a:lstStyle/>
        <a:p>
          <a:endParaRPr lang="en-US" sz="2400"/>
        </a:p>
      </dgm:t>
    </dgm:pt>
    <dgm:pt modelId="{EE8049C8-B3FC-4639-880E-7EBB5271FA48}" type="sibTrans" cxnId="{BCCE753D-B754-4B16-B44F-2E63DA3CF9B5}">
      <dgm:prSet/>
      <dgm:spPr/>
      <dgm:t>
        <a:bodyPr/>
        <a:lstStyle/>
        <a:p>
          <a:endParaRPr lang="en-US" sz="2400"/>
        </a:p>
      </dgm:t>
    </dgm:pt>
    <dgm:pt modelId="{1533CAE0-EC48-4177-9552-36E2F2CCBC84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Invite a volunteer to fill in absent members so they will be up to speed, and also feel their absence was noted and their presence/</a:t>
          </a:r>
          <a:r>
            <a:rPr lang="en-US" sz="1800">
              <a:latin typeface="Calibri Light" panose="020F0302020204030204"/>
            </a:rPr>
            <a:t> </a:t>
          </a:r>
          <a:r>
            <a:rPr lang="en-US" sz="1800"/>
            <a:t>thinking is valued</a:t>
          </a:r>
          <a:endParaRPr lang="en-GB"/>
        </a:p>
      </dgm:t>
    </dgm:pt>
    <dgm:pt modelId="{63369BE3-33F8-4256-A56A-ABCADFAAC0B0}" type="parTrans" cxnId="{F7CF2F3D-6F7C-4905-958B-086FE49CD7CC}">
      <dgm:prSet/>
      <dgm:spPr/>
    </dgm:pt>
    <dgm:pt modelId="{0D305CA8-2BD3-47BA-8C47-BFC2A8C098E3}" type="sibTrans" cxnId="{F7CF2F3D-6F7C-4905-958B-086FE49CD7CC}">
      <dgm:prSet/>
      <dgm:spPr/>
    </dgm:pt>
    <dgm:pt modelId="{EFC24C42-3D0E-4911-A862-FB496AA84893}" type="pres">
      <dgm:prSet presAssocID="{6DD9053F-FC9E-4090-A34D-7666DD51D2FB}" presName="root" presStyleCnt="0">
        <dgm:presLayoutVars>
          <dgm:dir/>
          <dgm:resizeHandles val="exact"/>
        </dgm:presLayoutVars>
      </dgm:prSet>
      <dgm:spPr/>
    </dgm:pt>
    <dgm:pt modelId="{EF19FBD6-A4F9-482F-A5E7-900C65FA2A54}" type="pres">
      <dgm:prSet presAssocID="{B4A8FA78-8D5D-4B67-9CDA-8652225B2B2C}" presName="compNode" presStyleCnt="0"/>
      <dgm:spPr/>
    </dgm:pt>
    <dgm:pt modelId="{1DCAABF6-D991-4FBD-95F6-F8EED0207E24}" type="pres">
      <dgm:prSet presAssocID="{B4A8FA78-8D5D-4B67-9CDA-8652225B2B2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D407B6B-5625-4FC0-A08C-964AADBA3683}" type="pres">
      <dgm:prSet presAssocID="{B4A8FA78-8D5D-4B67-9CDA-8652225B2B2C}" presName="iconSpace" presStyleCnt="0"/>
      <dgm:spPr/>
    </dgm:pt>
    <dgm:pt modelId="{D8D91811-36D2-48E3-A44F-E1D93C2F614C}" type="pres">
      <dgm:prSet presAssocID="{B4A8FA78-8D5D-4B67-9CDA-8652225B2B2C}" presName="parTx" presStyleLbl="revTx" presStyleIdx="0" presStyleCnt="8">
        <dgm:presLayoutVars>
          <dgm:chMax val="0"/>
          <dgm:chPref val="0"/>
        </dgm:presLayoutVars>
      </dgm:prSet>
      <dgm:spPr/>
    </dgm:pt>
    <dgm:pt modelId="{BDD160D3-47A0-420C-8B9A-37D981A0E97C}" type="pres">
      <dgm:prSet presAssocID="{B4A8FA78-8D5D-4B67-9CDA-8652225B2B2C}" presName="txSpace" presStyleCnt="0"/>
      <dgm:spPr/>
    </dgm:pt>
    <dgm:pt modelId="{8DF17A32-4675-41A6-9E47-657670E49EE7}" type="pres">
      <dgm:prSet presAssocID="{B4A8FA78-8D5D-4B67-9CDA-8652225B2B2C}" presName="desTx" presStyleLbl="revTx" presStyleIdx="1" presStyleCnt="8">
        <dgm:presLayoutVars/>
      </dgm:prSet>
      <dgm:spPr/>
    </dgm:pt>
    <dgm:pt modelId="{3ED543B9-87A8-4B0D-AAF3-12499BBDCCAE}" type="pres">
      <dgm:prSet presAssocID="{F9AEB6ED-05E7-42ED-987F-3A6960F54A2A}" presName="sibTrans" presStyleCnt="0"/>
      <dgm:spPr/>
    </dgm:pt>
    <dgm:pt modelId="{F6A32C2F-6494-4F41-B7C0-48CB96697743}" type="pres">
      <dgm:prSet presAssocID="{1533CAE0-EC48-4177-9552-36E2F2CCBC84}" presName="compNode" presStyleCnt="0"/>
      <dgm:spPr/>
    </dgm:pt>
    <dgm:pt modelId="{EC4B7265-A39C-4D61-B658-B33980EEC3FC}" type="pres">
      <dgm:prSet presAssocID="{1533CAE0-EC48-4177-9552-36E2F2CCBC84}" presName="iconRect" presStyleLbl="node1" presStyleIdx="1" presStyleCnt="4"/>
      <dgm:spPr/>
    </dgm:pt>
    <dgm:pt modelId="{DBEAEEBA-61CD-4639-AD37-3853BC9225C7}" type="pres">
      <dgm:prSet presAssocID="{1533CAE0-EC48-4177-9552-36E2F2CCBC84}" presName="iconSpace" presStyleCnt="0"/>
      <dgm:spPr/>
    </dgm:pt>
    <dgm:pt modelId="{D3344A73-3810-48B5-BA5E-35F3ABD7B56A}" type="pres">
      <dgm:prSet presAssocID="{1533CAE0-EC48-4177-9552-36E2F2CCBC84}" presName="parTx" presStyleLbl="revTx" presStyleIdx="2" presStyleCnt="8">
        <dgm:presLayoutVars>
          <dgm:chMax val="0"/>
          <dgm:chPref val="0"/>
        </dgm:presLayoutVars>
      </dgm:prSet>
      <dgm:spPr/>
    </dgm:pt>
    <dgm:pt modelId="{2A64F0C7-D895-4489-A350-7C9861238739}" type="pres">
      <dgm:prSet presAssocID="{1533CAE0-EC48-4177-9552-36E2F2CCBC84}" presName="txSpace" presStyleCnt="0"/>
      <dgm:spPr/>
    </dgm:pt>
    <dgm:pt modelId="{369F8769-4312-4392-9CC9-A461CBEACC74}" type="pres">
      <dgm:prSet presAssocID="{1533CAE0-EC48-4177-9552-36E2F2CCBC84}" presName="desTx" presStyleLbl="revTx" presStyleIdx="3" presStyleCnt="8">
        <dgm:presLayoutVars/>
      </dgm:prSet>
      <dgm:spPr/>
    </dgm:pt>
    <dgm:pt modelId="{13AA026A-E0DF-4044-84E3-6F7FBCBA90BD}" type="pres">
      <dgm:prSet presAssocID="{0D305CA8-2BD3-47BA-8C47-BFC2A8C098E3}" presName="sibTrans" presStyleCnt="0"/>
      <dgm:spPr/>
    </dgm:pt>
    <dgm:pt modelId="{EB9988FF-926F-4E8D-A46F-A04CE3A3AD21}" type="pres">
      <dgm:prSet presAssocID="{DAA536D5-0890-47E9-99A0-5D82A8CFA85A}" presName="compNode" presStyleCnt="0"/>
      <dgm:spPr/>
    </dgm:pt>
    <dgm:pt modelId="{DE1CAF6C-6E32-4415-A04A-72BEE08FA595}" type="pres">
      <dgm:prSet presAssocID="{DAA536D5-0890-47E9-99A0-5D82A8CFA85A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572EFA0-0C29-4641-B536-E01B9127960F}" type="pres">
      <dgm:prSet presAssocID="{DAA536D5-0890-47E9-99A0-5D82A8CFA85A}" presName="iconSpace" presStyleCnt="0"/>
      <dgm:spPr/>
    </dgm:pt>
    <dgm:pt modelId="{015F3F1C-12DE-483B-8F0A-FC869B23F301}" type="pres">
      <dgm:prSet presAssocID="{DAA536D5-0890-47E9-99A0-5D82A8CFA85A}" presName="parTx" presStyleLbl="revTx" presStyleIdx="4" presStyleCnt="8">
        <dgm:presLayoutVars>
          <dgm:chMax val="0"/>
          <dgm:chPref val="0"/>
        </dgm:presLayoutVars>
      </dgm:prSet>
      <dgm:spPr/>
    </dgm:pt>
    <dgm:pt modelId="{3A8C77C6-1216-47B1-BB87-D8EED67D50FC}" type="pres">
      <dgm:prSet presAssocID="{DAA536D5-0890-47E9-99A0-5D82A8CFA85A}" presName="txSpace" presStyleCnt="0"/>
      <dgm:spPr/>
    </dgm:pt>
    <dgm:pt modelId="{9B93ABE1-B79B-4685-A183-4011C61B8ED3}" type="pres">
      <dgm:prSet presAssocID="{DAA536D5-0890-47E9-99A0-5D82A8CFA85A}" presName="desTx" presStyleLbl="revTx" presStyleIdx="5" presStyleCnt="8">
        <dgm:presLayoutVars/>
      </dgm:prSet>
      <dgm:spPr/>
    </dgm:pt>
    <dgm:pt modelId="{91A9A9AA-97AE-4745-ABB3-033CB65B5C1B}" type="pres">
      <dgm:prSet presAssocID="{CC0269E7-3DAB-43F0-973F-3DE79D0FB2AD}" presName="sibTrans" presStyleCnt="0"/>
      <dgm:spPr/>
    </dgm:pt>
    <dgm:pt modelId="{2D926849-52DA-499C-9CF7-6786BF8C8E6F}" type="pres">
      <dgm:prSet presAssocID="{7B760A32-32B4-420C-BD7A-29AC8122A747}" presName="compNode" presStyleCnt="0"/>
      <dgm:spPr/>
    </dgm:pt>
    <dgm:pt modelId="{5244B6F3-C215-45ED-8407-68C3FDCEDBE0}" type="pres">
      <dgm:prSet presAssocID="{7B760A32-32B4-420C-BD7A-29AC8122A747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DECC0C5-0777-4BD0-B32B-FB8A33B4825A}" type="pres">
      <dgm:prSet presAssocID="{7B760A32-32B4-420C-BD7A-29AC8122A747}" presName="iconSpace" presStyleCnt="0"/>
      <dgm:spPr/>
    </dgm:pt>
    <dgm:pt modelId="{082B45AD-FE0C-4795-9304-A3ABB4490AEC}" type="pres">
      <dgm:prSet presAssocID="{7B760A32-32B4-420C-BD7A-29AC8122A747}" presName="parTx" presStyleLbl="revTx" presStyleIdx="6" presStyleCnt="8">
        <dgm:presLayoutVars>
          <dgm:chMax val="0"/>
          <dgm:chPref val="0"/>
        </dgm:presLayoutVars>
      </dgm:prSet>
      <dgm:spPr/>
    </dgm:pt>
    <dgm:pt modelId="{1E57CE4E-2570-4FA4-9166-4BDB7333A1AF}" type="pres">
      <dgm:prSet presAssocID="{7B760A32-32B4-420C-BD7A-29AC8122A747}" presName="txSpace" presStyleCnt="0"/>
      <dgm:spPr/>
    </dgm:pt>
    <dgm:pt modelId="{236C3CB6-521F-4972-8B2E-D94D3B0BDFCD}" type="pres">
      <dgm:prSet presAssocID="{7B760A32-32B4-420C-BD7A-29AC8122A747}" presName="desTx" presStyleLbl="revTx" presStyleIdx="7" presStyleCnt="8" custLinFactY="-19801" custLinFactNeighborX="-2004" custLinFactNeighborY="-100000">
        <dgm:presLayoutVars/>
      </dgm:prSet>
      <dgm:spPr/>
    </dgm:pt>
  </dgm:ptLst>
  <dgm:cxnLst>
    <dgm:cxn modelId="{ACCC6711-6EDD-4D8A-A92E-570D6D8DC3AE}" type="presOf" srcId="{7B760A32-32B4-420C-BD7A-29AC8122A747}" destId="{082B45AD-FE0C-4795-9304-A3ABB4490AEC}" srcOrd="0" destOrd="0" presId="urn:microsoft.com/office/officeart/2018/2/layout/IconLabelDescriptionList"/>
    <dgm:cxn modelId="{F7CF2F3D-6F7C-4905-958B-086FE49CD7CC}" srcId="{6DD9053F-FC9E-4090-A34D-7666DD51D2FB}" destId="{1533CAE0-EC48-4177-9552-36E2F2CCBC84}" srcOrd="1" destOrd="0" parTransId="{63369BE3-33F8-4256-A56A-ABCADFAAC0B0}" sibTransId="{0D305CA8-2BD3-47BA-8C47-BFC2A8C098E3}"/>
    <dgm:cxn modelId="{BCCE753D-B754-4B16-B44F-2E63DA3CF9B5}" srcId="{6DD9053F-FC9E-4090-A34D-7666DD51D2FB}" destId="{7B760A32-32B4-420C-BD7A-29AC8122A747}" srcOrd="3" destOrd="0" parTransId="{84B47D62-EEAF-40F8-B9BA-311202EF7151}" sibTransId="{EE8049C8-B3FC-4639-880E-7EBB5271FA48}"/>
    <dgm:cxn modelId="{FA54635C-4040-43D0-9889-3334794771BC}" type="presOf" srcId="{B4A8FA78-8D5D-4B67-9CDA-8652225B2B2C}" destId="{D8D91811-36D2-48E3-A44F-E1D93C2F614C}" srcOrd="0" destOrd="0" presId="urn:microsoft.com/office/officeart/2018/2/layout/IconLabelDescriptionList"/>
    <dgm:cxn modelId="{17897C4E-AD56-41C6-8DA5-FDA72FDD1CFE}" type="presOf" srcId="{1533CAE0-EC48-4177-9552-36E2F2CCBC84}" destId="{D3344A73-3810-48B5-BA5E-35F3ABD7B56A}" srcOrd="0" destOrd="0" presId="urn:microsoft.com/office/officeart/2018/2/layout/IconLabelDescriptionList"/>
    <dgm:cxn modelId="{3B1D4C95-48C1-486F-8854-22368EAC6F4C}" type="presOf" srcId="{DAA536D5-0890-47E9-99A0-5D82A8CFA85A}" destId="{015F3F1C-12DE-483B-8F0A-FC869B23F301}" srcOrd="0" destOrd="0" presId="urn:microsoft.com/office/officeart/2018/2/layout/IconLabelDescriptionList"/>
    <dgm:cxn modelId="{5BC66FA0-BC8C-4156-9960-71504FD8FD62}" type="presOf" srcId="{6DD9053F-FC9E-4090-A34D-7666DD51D2FB}" destId="{EFC24C42-3D0E-4911-A862-FB496AA84893}" srcOrd="0" destOrd="0" presId="urn:microsoft.com/office/officeart/2018/2/layout/IconLabelDescriptionList"/>
    <dgm:cxn modelId="{F7D634B1-BA10-403B-81CA-DAF3977A0C2A}" srcId="{6DD9053F-FC9E-4090-A34D-7666DD51D2FB}" destId="{B4A8FA78-8D5D-4B67-9CDA-8652225B2B2C}" srcOrd="0" destOrd="0" parTransId="{B183A16E-4A19-42AB-973E-196606372AFC}" sibTransId="{F9AEB6ED-05E7-42ED-987F-3A6960F54A2A}"/>
    <dgm:cxn modelId="{BED676BB-3A84-4CD4-ACB8-18EDF1F1DD44}" srcId="{6DD9053F-FC9E-4090-A34D-7666DD51D2FB}" destId="{DAA536D5-0890-47E9-99A0-5D82A8CFA85A}" srcOrd="2" destOrd="0" parTransId="{B36035A7-CC03-4FD4-A141-CF4C9B6B072B}" sibTransId="{CC0269E7-3DAB-43F0-973F-3DE79D0FB2AD}"/>
    <dgm:cxn modelId="{148C5EE6-530B-4EB7-898B-8BFF47A5419A}" type="presParOf" srcId="{EFC24C42-3D0E-4911-A862-FB496AA84893}" destId="{EF19FBD6-A4F9-482F-A5E7-900C65FA2A54}" srcOrd="0" destOrd="0" presId="urn:microsoft.com/office/officeart/2018/2/layout/IconLabelDescriptionList"/>
    <dgm:cxn modelId="{E8049677-5961-48CC-843F-5B4FDB49D157}" type="presParOf" srcId="{EF19FBD6-A4F9-482F-A5E7-900C65FA2A54}" destId="{1DCAABF6-D991-4FBD-95F6-F8EED0207E24}" srcOrd="0" destOrd="0" presId="urn:microsoft.com/office/officeart/2018/2/layout/IconLabelDescriptionList"/>
    <dgm:cxn modelId="{28C0F036-BB0A-4CF3-BAAF-98B0A02609C4}" type="presParOf" srcId="{EF19FBD6-A4F9-482F-A5E7-900C65FA2A54}" destId="{CD407B6B-5625-4FC0-A08C-964AADBA3683}" srcOrd="1" destOrd="0" presId="urn:microsoft.com/office/officeart/2018/2/layout/IconLabelDescriptionList"/>
    <dgm:cxn modelId="{57A4AB09-BF03-4D0A-8294-C34D7A166F5D}" type="presParOf" srcId="{EF19FBD6-A4F9-482F-A5E7-900C65FA2A54}" destId="{D8D91811-36D2-48E3-A44F-E1D93C2F614C}" srcOrd="2" destOrd="0" presId="urn:microsoft.com/office/officeart/2018/2/layout/IconLabelDescriptionList"/>
    <dgm:cxn modelId="{EA67D48E-82A7-4D59-A3F0-D285C575C770}" type="presParOf" srcId="{EF19FBD6-A4F9-482F-A5E7-900C65FA2A54}" destId="{BDD160D3-47A0-420C-8B9A-37D981A0E97C}" srcOrd="3" destOrd="0" presId="urn:microsoft.com/office/officeart/2018/2/layout/IconLabelDescriptionList"/>
    <dgm:cxn modelId="{0D5098F2-BDB2-44EC-9EFA-3EC2D44168B5}" type="presParOf" srcId="{EF19FBD6-A4F9-482F-A5E7-900C65FA2A54}" destId="{8DF17A32-4675-41A6-9E47-657670E49EE7}" srcOrd="4" destOrd="0" presId="urn:microsoft.com/office/officeart/2018/2/layout/IconLabelDescriptionList"/>
    <dgm:cxn modelId="{083A5753-841C-4E42-886F-F411F2863AE6}" type="presParOf" srcId="{EFC24C42-3D0E-4911-A862-FB496AA84893}" destId="{3ED543B9-87A8-4B0D-AAF3-12499BBDCCAE}" srcOrd="1" destOrd="0" presId="urn:microsoft.com/office/officeart/2018/2/layout/IconLabelDescriptionList"/>
    <dgm:cxn modelId="{4C54F0D0-33B2-4E11-8AFC-D910528F703E}" type="presParOf" srcId="{EFC24C42-3D0E-4911-A862-FB496AA84893}" destId="{F6A32C2F-6494-4F41-B7C0-48CB96697743}" srcOrd="2" destOrd="0" presId="urn:microsoft.com/office/officeart/2018/2/layout/IconLabelDescriptionList"/>
    <dgm:cxn modelId="{53641FDE-BCF5-450B-BDF2-1B635527A278}" type="presParOf" srcId="{F6A32C2F-6494-4F41-B7C0-48CB96697743}" destId="{EC4B7265-A39C-4D61-B658-B33980EEC3FC}" srcOrd="0" destOrd="0" presId="urn:microsoft.com/office/officeart/2018/2/layout/IconLabelDescriptionList"/>
    <dgm:cxn modelId="{8E881286-5032-4D38-8239-DB6D7A25B52E}" type="presParOf" srcId="{F6A32C2F-6494-4F41-B7C0-48CB96697743}" destId="{DBEAEEBA-61CD-4639-AD37-3853BC9225C7}" srcOrd="1" destOrd="0" presId="urn:microsoft.com/office/officeart/2018/2/layout/IconLabelDescriptionList"/>
    <dgm:cxn modelId="{47AE0001-B379-4B2D-B158-0C09C877C97A}" type="presParOf" srcId="{F6A32C2F-6494-4F41-B7C0-48CB96697743}" destId="{D3344A73-3810-48B5-BA5E-35F3ABD7B56A}" srcOrd="2" destOrd="0" presId="urn:microsoft.com/office/officeart/2018/2/layout/IconLabelDescriptionList"/>
    <dgm:cxn modelId="{C6123F3B-ECE2-4B9E-8D2E-6897D5905880}" type="presParOf" srcId="{F6A32C2F-6494-4F41-B7C0-48CB96697743}" destId="{2A64F0C7-D895-4489-A350-7C9861238739}" srcOrd="3" destOrd="0" presId="urn:microsoft.com/office/officeart/2018/2/layout/IconLabelDescriptionList"/>
    <dgm:cxn modelId="{564FDFC3-46E2-48A3-947A-B6B07602EAE4}" type="presParOf" srcId="{F6A32C2F-6494-4F41-B7C0-48CB96697743}" destId="{369F8769-4312-4392-9CC9-A461CBEACC74}" srcOrd="4" destOrd="0" presId="urn:microsoft.com/office/officeart/2018/2/layout/IconLabelDescriptionList"/>
    <dgm:cxn modelId="{B988203F-277B-46EA-B01E-9D8E493B2CD6}" type="presParOf" srcId="{EFC24C42-3D0E-4911-A862-FB496AA84893}" destId="{13AA026A-E0DF-4044-84E3-6F7FBCBA90BD}" srcOrd="3" destOrd="0" presId="urn:microsoft.com/office/officeart/2018/2/layout/IconLabelDescriptionList"/>
    <dgm:cxn modelId="{57B0988A-0B09-4787-92EA-669C1E59EBD6}" type="presParOf" srcId="{EFC24C42-3D0E-4911-A862-FB496AA84893}" destId="{EB9988FF-926F-4E8D-A46F-A04CE3A3AD21}" srcOrd="4" destOrd="0" presId="urn:microsoft.com/office/officeart/2018/2/layout/IconLabelDescriptionList"/>
    <dgm:cxn modelId="{7765C932-3574-4C32-B181-D381C2757CF6}" type="presParOf" srcId="{EB9988FF-926F-4E8D-A46F-A04CE3A3AD21}" destId="{DE1CAF6C-6E32-4415-A04A-72BEE08FA595}" srcOrd="0" destOrd="0" presId="urn:microsoft.com/office/officeart/2018/2/layout/IconLabelDescriptionList"/>
    <dgm:cxn modelId="{42F7DC44-B207-4492-8FBC-93C1C52F5B1F}" type="presParOf" srcId="{EB9988FF-926F-4E8D-A46F-A04CE3A3AD21}" destId="{3572EFA0-0C29-4641-B536-E01B9127960F}" srcOrd="1" destOrd="0" presId="urn:microsoft.com/office/officeart/2018/2/layout/IconLabelDescriptionList"/>
    <dgm:cxn modelId="{EA93B21A-0370-4444-98A8-4C76275F4683}" type="presParOf" srcId="{EB9988FF-926F-4E8D-A46F-A04CE3A3AD21}" destId="{015F3F1C-12DE-483B-8F0A-FC869B23F301}" srcOrd="2" destOrd="0" presId="urn:microsoft.com/office/officeart/2018/2/layout/IconLabelDescriptionList"/>
    <dgm:cxn modelId="{B0C4973B-1E43-4161-8F40-E9573440060F}" type="presParOf" srcId="{EB9988FF-926F-4E8D-A46F-A04CE3A3AD21}" destId="{3A8C77C6-1216-47B1-BB87-D8EED67D50FC}" srcOrd="3" destOrd="0" presId="urn:microsoft.com/office/officeart/2018/2/layout/IconLabelDescriptionList"/>
    <dgm:cxn modelId="{2DBEAD9B-1706-4B41-A0E1-0F5873183A76}" type="presParOf" srcId="{EB9988FF-926F-4E8D-A46F-A04CE3A3AD21}" destId="{9B93ABE1-B79B-4685-A183-4011C61B8ED3}" srcOrd="4" destOrd="0" presId="urn:microsoft.com/office/officeart/2018/2/layout/IconLabelDescriptionList"/>
    <dgm:cxn modelId="{D12E0D57-3735-43E6-A23C-EE4EE8E4E4BD}" type="presParOf" srcId="{EFC24C42-3D0E-4911-A862-FB496AA84893}" destId="{91A9A9AA-97AE-4745-ABB3-033CB65B5C1B}" srcOrd="5" destOrd="0" presId="urn:microsoft.com/office/officeart/2018/2/layout/IconLabelDescriptionList"/>
    <dgm:cxn modelId="{68F8F63F-43C4-45B8-B48F-5BA2D9F79C92}" type="presParOf" srcId="{EFC24C42-3D0E-4911-A862-FB496AA84893}" destId="{2D926849-52DA-499C-9CF7-6786BF8C8E6F}" srcOrd="6" destOrd="0" presId="urn:microsoft.com/office/officeart/2018/2/layout/IconLabelDescriptionList"/>
    <dgm:cxn modelId="{0DF924B9-0316-493E-B21F-E3BD11D2C7CE}" type="presParOf" srcId="{2D926849-52DA-499C-9CF7-6786BF8C8E6F}" destId="{5244B6F3-C215-45ED-8407-68C3FDCEDBE0}" srcOrd="0" destOrd="0" presId="urn:microsoft.com/office/officeart/2018/2/layout/IconLabelDescriptionList"/>
    <dgm:cxn modelId="{75471591-1421-4E4F-8BD1-BBED6732B8DC}" type="presParOf" srcId="{2D926849-52DA-499C-9CF7-6786BF8C8E6F}" destId="{FDECC0C5-0777-4BD0-B32B-FB8A33B4825A}" srcOrd="1" destOrd="0" presId="urn:microsoft.com/office/officeart/2018/2/layout/IconLabelDescriptionList"/>
    <dgm:cxn modelId="{D29B38F1-6193-4D5E-A2C4-BFD7BB807A26}" type="presParOf" srcId="{2D926849-52DA-499C-9CF7-6786BF8C8E6F}" destId="{082B45AD-FE0C-4795-9304-A3ABB4490AEC}" srcOrd="2" destOrd="0" presId="urn:microsoft.com/office/officeart/2018/2/layout/IconLabelDescriptionList"/>
    <dgm:cxn modelId="{DBF88C33-FC02-4395-BBDE-373F1E267DB6}" type="presParOf" srcId="{2D926849-52DA-499C-9CF7-6786BF8C8E6F}" destId="{1E57CE4E-2570-4FA4-9166-4BDB7333A1AF}" srcOrd="3" destOrd="0" presId="urn:microsoft.com/office/officeart/2018/2/layout/IconLabelDescriptionList"/>
    <dgm:cxn modelId="{63A7A781-A9B8-4A5C-B9E0-C1204D9F52CF}" type="presParOf" srcId="{2D926849-52DA-499C-9CF7-6786BF8C8E6F}" destId="{236C3CB6-521F-4972-8B2E-D94D3B0BDFC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AABF6-D991-4FBD-95F6-F8EED0207E24}">
      <dsp:nvSpPr>
        <dsp:cNvPr id="0" name=""/>
        <dsp:cNvSpPr/>
      </dsp:nvSpPr>
      <dsp:spPr>
        <a:xfrm>
          <a:off x="1111" y="387187"/>
          <a:ext cx="656332" cy="6563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91811-36D2-48E3-A44F-E1D93C2F614C}">
      <dsp:nvSpPr>
        <dsp:cNvPr id="0" name=""/>
        <dsp:cNvSpPr/>
      </dsp:nvSpPr>
      <dsp:spPr>
        <a:xfrm>
          <a:off x="1111" y="1212795"/>
          <a:ext cx="1875234" cy="255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Spend 5-10 minutes </a:t>
          </a:r>
          <a:r>
            <a:rPr lang="en-US" sz="1800" kern="1200">
              <a:latin typeface="Calibri Light" panose="020F0302020204030204"/>
            </a:rPr>
            <a:t>in total with every owner </a:t>
          </a:r>
          <a:r>
            <a:rPr lang="en-US" sz="1800" kern="1200" err="1">
              <a:latin typeface="Calibri Light" panose="020F0302020204030204"/>
            </a:rPr>
            <a:t>summarising</a:t>
          </a:r>
          <a:r>
            <a:rPr lang="en-US" sz="1800" kern="1200"/>
            <a:t> key </a:t>
          </a:r>
          <a:r>
            <a:rPr lang="en-US" sz="1800" b="1" i="0" u="none" strike="noStrike" kern="1200" cap="none" baseline="0" noProof="0">
              <a:solidFill>
                <a:srgbClr val="010000"/>
              </a:solidFill>
              <a:latin typeface="Calibri Light"/>
              <a:cs typeface="Calibri Light"/>
            </a:rPr>
            <a:t>tasks and decisions for the day</a:t>
          </a:r>
          <a:endParaRPr lang="en-US" sz="1800" kern="1200"/>
        </a:p>
      </dsp:txBody>
      <dsp:txXfrm>
        <a:off x="1111" y="1212795"/>
        <a:ext cx="1875234" cy="2551500"/>
      </dsp:txXfrm>
    </dsp:sp>
    <dsp:sp modelId="{8DF17A32-4675-41A6-9E47-657670E49EE7}">
      <dsp:nvSpPr>
        <dsp:cNvPr id="0" name=""/>
        <dsp:cNvSpPr/>
      </dsp:nvSpPr>
      <dsp:spPr>
        <a:xfrm>
          <a:off x="1111" y="3843028"/>
          <a:ext cx="1875234" cy="48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7265-A39C-4D61-B658-B33980EEC3FC}">
      <dsp:nvSpPr>
        <dsp:cNvPr id="0" name=""/>
        <dsp:cNvSpPr/>
      </dsp:nvSpPr>
      <dsp:spPr>
        <a:xfrm>
          <a:off x="2204511" y="387187"/>
          <a:ext cx="656332" cy="6563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44A73-3810-48B5-BA5E-35F3ABD7B56A}">
      <dsp:nvSpPr>
        <dsp:cNvPr id="0" name=""/>
        <dsp:cNvSpPr/>
      </dsp:nvSpPr>
      <dsp:spPr>
        <a:xfrm>
          <a:off x="2204511" y="1212795"/>
          <a:ext cx="1875234" cy="255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Invite a volunteer to fill in absent members so they will be up to speed, and also feel their absence was noted and their presence/</a:t>
          </a:r>
          <a:r>
            <a:rPr lang="en-US" sz="1400" kern="1200">
              <a:latin typeface="Calibri Light" panose="020F0302020204030204"/>
            </a:rPr>
            <a:t> </a:t>
          </a:r>
          <a:r>
            <a:rPr lang="en-US" sz="1400" kern="1200"/>
            <a:t>thinking is valued</a:t>
          </a:r>
          <a:endParaRPr lang="en-GB" sz="1400" kern="1200"/>
        </a:p>
      </dsp:txBody>
      <dsp:txXfrm>
        <a:off x="2204511" y="1212795"/>
        <a:ext cx="1875234" cy="2551500"/>
      </dsp:txXfrm>
    </dsp:sp>
    <dsp:sp modelId="{369F8769-4312-4392-9CC9-A461CBEACC74}">
      <dsp:nvSpPr>
        <dsp:cNvPr id="0" name=""/>
        <dsp:cNvSpPr/>
      </dsp:nvSpPr>
      <dsp:spPr>
        <a:xfrm>
          <a:off x="2204511" y="3843028"/>
          <a:ext cx="1875234" cy="48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CAF6C-6E32-4415-A04A-72BEE08FA595}">
      <dsp:nvSpPr>
        <dsp:cNvPr id="0" name=""/>
        <dsp:cNvSpPr/>
      </dsp:nvSpPr>
      <dsp:spPr>
        <a:xfrm>
          <a:off x="4407912" y="387187"/>
          <a:ext cx="656332" cy="6563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F3F1C-12DE-483B-8F0A-FC869B23F301}">
      <dsp:nvSpPr>
        <dsp:cNvPr id="0" name=""/>
        <dsp:cNvSpPr/>
      </dsp:nvSpPr>
      <dsp:spPr>
        <a:xfrm>
          <a:off x="4407912" y="1212795"/>
          <a:ext cx="1875234" cy="255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Review how the meeting went/invite reflections</a:t>
          </a:r>
        </a:p>
      </dsp:txBody>
      <dsp:txXfrm>
        <a:off x="4407912" y="1212795"/>
        <a:ext cx="1875234" cy="2551500"/>
      </dsp:txXfrm>
    </dsp:sp>
    <dsp:sp modelId="{9B93ABE1-B79B-4685-A183-4011C61B8ED3}">
      <dsp:nvSpPr>
        <dsp:cNvPr id="0" name=""/>
        <dsp:cNvSpPr/>
      </dsp:nvSpPr>
      <dsp:spPr>
        <a:xfrm>
          <a:off x="4407912" y="3843028"/>
          <a:ext cx="1875234" cy="48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6F3-C215-45ED-8407-68C3FDCEDBE0}">
      <dsp:nvSpPr>
        <dsp:cNvPr id="0" name=""/>
        <dsp:cNvSpPr/>
      </dsp:nvSpPr>
      <dsp:spPr>
        <a:xfrm>
          <a:off x="6611312" y="387187"/>
          <a:ext cx="656332" cy="6563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B45AD-FE0C-4795-9304-A3ABB4490AEC}">
      <dsp:nvSpPr>
        <dsp:cNvPr id="0" name=""/>
        <dsp:cNvSpPr/>
      </dsp:nvSpPr>
      <dsp:spPr>
        <a:xfrm>
          <a:off x="6611312" y="1212795"/>
          <a:ext cx="1875234" cy="255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/>
            <a:t>End on time and on a high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kern="1200" dirty="0"/>
            <a:t>Shows respect for attendees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Nobody ever complains about ending on time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 </a:t>
          </a:r>
        </a:p>
      </dsp:txBody>
      <dsp:txXfrm>
        <a:off x="6611312" y="1212795"/>
        <a:ext cx="1875234" cy="2551500"/>
      </dsp:txXfrm>
    </dsp:sp>
    <dsp:sp modelId="{236C3CB6-521F-4972-8B2E-D94D3B0BDFCD}">
      <dsp:nvSpPr>
        <dsp:cNvPr id="0" name=""/>
        <dsp:cNvSpPr/>
      </dsp:nvSpPr>
      <dsp:spPr>
        <a:xfrm>
          <a:off x="6573732" y="3267008"/>
          <a:ext cx="1875234" cy="48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38522-C185-4C35-AE03-4066B5E2C24D}" type="datetimeFigureOut">
              <a:rPr lang="en-GB" smtClean="0"/>
              <a:pPr/>
              <a:t>18/04/2023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3F0F0-3759-41CF-A648-2BE5728E3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7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F0F0-3759-41CF-A648-2BE5728E313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43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F0F0-3759-41CF-A648-2BE5728E313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11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F0F0-3759-41CF-A648-2BE5728E313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8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F0F0-3759-41CF-A648-2BE5728E313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0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F0F0-3759-41CF-A648-2BE5728E313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7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F0F0-3759-41CF-A648-2BE5728E313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3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F0F0-3759-41CF-A648-2BE5728E313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58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F0F0-3759-41CF-A648-2BE5728E313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3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F0F0-3759-41CF-A648-2BE5728E313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47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F0F0-3759-41CF-A648-2BE5728E313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65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F0F0-3759-41CF-A648-2BE5728E313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8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208" y="6356351"/>
            <a:ext cx="2057400" cy="365125"/>
          </a:xfrm>
        </p:spPr>
        <p:txBody>
          <a:bodyPr/>
          <a:lstStyle/>
          <a:p>
            <a:fld id="{E6DC1A54-059D-490C-B5DB-A803FC5CA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59CB-26CB-4D18-85FD-0DDF3A596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2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BEF0-0400-46A4-AF71-19654A515D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8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FEF6-8BA4-44A3-8A01-7E57FDFB9B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2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312-5862-4D81-800A-6910B1982A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550F-F7E5-4158-AC31-27DD9432F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6E8-EC6C-4718-B4AB-32B9132E4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1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0E5-A5BD-4D37-8B4D-F8B26B12B3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40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40AB-77F0-46C7-9D71-BECFBF31E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75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88F7-2606-4D07-9D49-7EA60558FA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2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A748-2037-4053-91B8-10C0254E15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3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BF3E6-4D71-409B-8B1C-E4B7219602A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BB70-652E-496B-A6BA-E13149C44E22}" type="slidenum">
              <a:rPr lang="en-GB" smtClean="0"/>
              <a:t>‹#›</a:t>
            </a:fld>
            <a:endParaRPr lang="en-GB"/>
          </a:p>
        </p:txBody>
      </p:sp>
      <p:pic>
        <p:nvPicPr>
          <p:cNvPr id="4097" name="Picture 16" descr="A4 report header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797" y="5517232"/>
            <a:ext cx="7208539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23" descr="NHS Elect Logo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103" y="5949280"/>
            <a:ext cx="8001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5234435" y="6020347"/>
            <a:ext cx="9826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-180528" y="55631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-180528" y="602034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310592" y="6289006"/>
            <a:ext cx="1663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© NHS Elect</a:t>
            </a:r>
          </a:p>
        </p:txBody>
      </p:sp>
    </p:spTree>
    <p:extLst>
      <p:ext uri="{BB962C8B-B14F-4D97-AF65-F5344CB8AC3E}">
        <p14:creationId xmlns:p14="http://schemas.microsoft.com/office/powerpoint/2010/main" val="264089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A068-5B53-D346-A0F1-3B53A1FF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747" y="803325"/>
            <a:ext cx="3985902" cy="1325563"/>
          </a:xfrm>
        </p:spPr>
        <p:txBody>
          <a:bodyPr>
            <a:normAutofit/>
          </a:bodyPr>
          <a:lstStyle/>
          <a:p>
            <a:r>
              <a:rPr lang="en-GB" sz="3600"/>
              <a:t>Patrick Lencioni – </a:t>
            </a:r>
            <a:br>
              <a:rPr lang="en-GB" sz="3600"/>
            </a:br>
            <a:r>
              <a:rPr lang="en-GB" sz="3600"/>
              <a:t>Death By Meetings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027" descr="0787968056">
            <a:extLst>
              <a:ext uri="{FF2B5EF4-FFF2-40B4-BE49-F238E27FC236}">
                <a16:creationId xmlns:a16="http://schemas.microsoft.com/office/drawing/2014/main" id="{095A5FF9-596B-8D4E-A329-0F3A5D528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258B-5F0D-624C-91CE-78D906285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746" y="2279018"/>
            <a:ext cx="3985908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/>
              <a:t>It is not about less meetings, it is about having different meetings for different purposes and ensuring all are interesting, engaging and encourage critical debate.</a:t>
            </a:r>
            <a:endParaRPr lang="en-US"/>
          </a:p>
          <a:p>
            <a:pPr marL="0" indent="0">
              <a:buNone/>
            </a:pPr>
            <a:endParaRPr lang="en-GB" sz="2400">
              <a:cs typeface="Calibri"/>
            </a:endParaRPr>
          </a:p>
          <a:p>
            <a:pPr marL="0" indent="0">
              <a:buNone/>
            </a:pPr>
            <a:r>
              <a:rPr lang="en-GB" sz="2400" i="1">
                <a:cs typeface="Calibri"/>
              </a:rPr>
              <a:t>Make meetings better than TV and Films</a:t>
            </a:r>
            <a:r>
              <a:rPr lang="en-GB" sz="2400">
                <a:cs typeface="Calibri"/>
              </a:rPr>
              <a:t>! </a:t>
            </a:r>
            <a:endParaRPr lang="en-GB"/>
          </a:p>
          <a:p>
            <a:pPr marL="0" indent="0">
              <a:buNone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36924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294B-B60D-2142-A05C-4A87B029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250" y="150582"/>
            <a:ext cx="3985902" cy="1325563"/>
          </a:xfrm>
        </p:spPr>
        <p:txBody>
          <a:bodyPr>
            <a:normAutofit/>
          </a:bodyPr>
          <a:lstStyle/>
          <a:p>
            <a:r>
              <a:rPr lang="en-GB"/>
              <a:t>Quarterly or Bi-Annually Off-Site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BAA6450-0A4A-784A-A414-BCE6E5CF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4081394" cy="5733256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0048-9674-E84B-9469-1A3C0BE5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746" y="1412776"/>
            <a:ext cx="3985908" cy="4561661"/>
          </a:xfrm>
        </p:spPr>
        <p:txBody>
          <a:bodyPr anchor="t">
            <a:normAutofit/>
          </a:bodyPr>
          <a:lstStyle/>
          <a:p>
            <a:r>
              <a:rPr lang="en-GB" sz="1600"/>
              <a:t>Chance to take a step back and review carefully what’s happening </a:t>
            </a:r>
          </a:p>
          <a:p>
            <a:r>
              <a:rPr lang="en-GB" sz="1600"/>
              <a:t>Futures, scenarios, strategic issues that need more time than monthly meetings.  For example:</a:t>
            </a:r>
          </a:p>
          <a:p>
            <a:pPr lvl="1">
              <a:buFont typeface="STIXGeneral-Regular" pitchFamily="2" charset="2"/>
              <a:buChar char="⎯"/>
            </a:pPr>
            <a:r>
              <a:rPr lang="en-GB" sz="1600" i="1"/>
              <a:t>Comprehensive Strategic Review  - </a:t>
            </a:r>
            <a:r>
              <a:rPr lang="en-GB" sz="1600"/>
              <a:t>What’s changed and what does it mean strategically.</a:t>
            </a:r>
          </a:p>
          <a:p>
            <a:pPr lvl="1">
              <a:buFont typeface="STIXGeneral-Regular" pitchFamily="2" charset="2"/>
              <a:buChar char="⎯"/>
            </a:pPr>
            <a:r>
              <a:rPr lang="en-GB" sz="1600" i="1"/>
              <a:t>Team Review - </a:t>
            </a:r>
            <a:r>
              <a:rPr lang="en-GB" sz="1600"/>
              <a:t>How we interact as a peer group, our behaviours and values. </a:t>
            </a:r>
          </a:p>
          <a:p>
            <a:pPr lvl="1">
              <a:buFont typeface="STIXGeneral-Regular" pitchFamily="2" charset="2"/>
              <a:buChar char="⎯"/>
            </a:pPr>
            <a:r>
              <a:rPr lang="en-GB" sz="1600" i="1"/>
              <a:t>Peer Review </a:t>
            </a:r>
            <a:r>
              <a:rPr lang="en-GB" sz="1600"/>
              <a:t>- chance to review key personnel, how we will retain top performers and work consistently with poor ones.</a:t>
            </a:r>
          </a:p>
          <a:p>
            <a:pPr lvl="1">
              <a:buFont typeface="STIXGeneral-Regular" pitchFamily="2" charset="2"/>
              <a:buChar char="⎯"/>
            </a:pPr>
            <a:r>
              <a:rPr lang="en-GB" sz="1600" i="1"/>
              <a:t>Service or Quality Review </a:t>
            </a:r>
            <a:r>
              <a:rPr lang="en-GB" sz="1600"/>
              <a:t>- What’s happening around us (externally). How is our service changing? What are others doing?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B3C27-2233-614C-9675-F93663E217A8}"/>
              </a:ext>
            </a:extLst>
          </p:cNvPr>
          <p:cNvSpPr/>
          <p:nvPr/>
        </p:nvSpPr>
        <p:spPr>
          <a:xfrm>
            <a:off x="1403648" y="6118453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/>
              <a:t>Avoid overburdening with tightly timed timescales and ,formal presentations and keep it to ‘the team’ and you want to fully participate, one trusted unbiased facilitator (external).</a:t>
            </a:r>
          </a:p>
        </p:txBody>
      </p:sp>
    </p:spTree>
    <p:extLst>
      <p:ext uri="{BB962C8B-B14F-4D97-AF65-F5344CB8AC3E}">
        <p14:creationId xmlns:p14="http://schemas.microsoft.com/office/powerpoint/2010/main" val="3445359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1DD7FCD-6939-1B49-AEDA-D1D46530D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112" y="1481328"/>
            <a:ext cx="3246134" cy="246888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 defTabSz="914400"/>
            <a:r>
              <a:rPr lang="en-US" sz="3500" b="1" kern="1200">
                <a:latin typeface="+mj-lt"/>
                <a:ea typeface="+mj-ea"/>
                <a:cs typeface="+mj-cs"/>
              </a:rPr>
              <a:t>Section 4 –</a:t>
            </a:r>
            <a:br>
              <a:rPr lang="en-US" sz="3500" b="1" kern="1200">
                <a:latin typeface="+mj-lt"/>
                <a:ea typeface="+mj-ea"/>
                <a:cs typeface="+mj-cs"/>
              </a:rPr>
            </a:br>
            <a:r>
              <a:rPr lang="en-US" sz="3500" b="1" kern="1200">
                <a:latin typeface="+mj-lt"/>
                <a:ea typeface="+mj-ea"/>
                <a:cs typeface="+mj-cs"/>
              </a:rPr>
              <a:t>Practicalities:</a:t>
            </a:r>
            <a:br>
              <a:rPr lang="en-US" sz="3500" b="1"/>
            </a:br>
            <a:r>
              <a:rPr lang="en-US" sz="3500" b="1" kern="1200">
                <a:latin typeface="+mj-lt"/>
                <a:ea typeface="+mj-ea"/>
                <a:cs typeface="+mj-cs"/>
              </a:rPr>
              <a:t>Get The Setting Right, Online Meetings and Common Problems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6386" name="Picture 2" descr="Cercle interne Oracle + 5 Salles d'ateliers">
            <a:extLst>
              <a:ext uri="{FF2B5EF4-FFF2-40B4-BE49-F238E27FC236}">
                <a16:creationId xmlns:a16="http://schemas.microsoft.com/office/drawing/2014/main" id="{9553BFD1-8F97-524E-BABA-62D65182A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977350" y="980728"/>
            <a:ext cx="4134519" cy="4586363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3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9754F527-DD67-449E-999E-14A9F0CBD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9499"/>
            <a:ext cx="8229600" cy="975245"/>
          </a:xfrm>
        </p:spPr>
        <p:txBody>
          <a:bodyPr>
            <a:normAutofit/>
          </a:bodyPr>
          <a:lstStyle/>
          <a:p>
            <a:pPr algn="l"/>
            <a:r>
              <a:rPr lang="en-US" altLang="en-US" b="1"/>
              <a:t>Meeting room arrangements</a:t>
            </a:r>
            <a:endParaRPr lang="en-US" altLang="en-US" sz="3200"/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E64F62AC-E131-4910-9407-0074B6710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3" y="1531113"/>
            <a:ext cx="6901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en-US" sz="2000">
                <a:latin typeface="Arial"/>
                <a:cs typeface="Arial"/>
              </a:rPr>
              <a:t>Discuss the merits and negatives of each one:</a:t>
            </a:r>
          </a:p>
        </p:txBody>
      </p:sp>
      <p:grpSp>
        <p:nvGrpSpPr>
          <p:cNvPr id="137220" name="Group 4">
            <a:extLst>
              <a:ext uri="{FF2B5EF4-FFF2-40B4-BE49-F238E27FC236}">
                <a16:creationId xmlns:a16="http://schemas.microsoft.com/office/drawing/2014/main" id="{4C129EC2-AD11-4976-8F84-5AEB4BC94E0B}"/>
              </a:ext>
            </a:extLst>
          </p:cNvPr>
          <p:cNvGrpSpPr>
            <a:grpSpLocks/>
          </p:cNvGrpSpPr>
          <p:nvPr/>
        </p:nvGrpSpPr>
        <p:grpSpPr bwMode="auto">
          <a:xfrm>
            <a:off x="1357312" y="3398975"/>
            <a:ext cx="1752600" cy="1296988"/>
            <a:chOff x="4176" y="1104"/>
            <a:chExt cx="1104" cy="817"/>
          </a:xfrm>
        </p:grpSpPr>
        <p:grpSp>
          <p:nvGrpSpPr>
            <p:cNvPr id="137221" name="Group 5">
              <a:extLst>
                <a:ext uri="{FF2B5EF4-FFF2-40B4-BE49-F238E27FC236}">
                  <a16:creationId xmlns:a16="http://schemas.microsoft.com/office/drawing/2014/main" id="{0A4B635B-F010-4EC5-8976-BEB076ABF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441"/>
              <a:ext cx="1104" cy="480"/>
              <a:chOff x="4320" y="1776"/>
              <a:chExt cx="1104" cy="480"/>
            </a:xfrm>
          </p:grpSpPr>
          <p:sp>
            <p:nvSpPr>
              <p:cNvPr id="137222" name="Line 6">
                <a:extLst>
                  <a:ext uri="{FF2B5EF4-FFF2-40B4-BE49-F238E27FC236}">
                    <a16:creationId xmlns:a16="http://schemas.microsoft.com/office/drawing/2014/main" id="{060F3F2F-FDB7-4DDE-9C4F-C619C7AF3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77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23" name="Line 7">
                <a:extLst>
                  <a:ext uri="{FF2B5EF4-FFF2-40B4-BE49-F238E27FC236}">
                    <a16:creationId xmlns:a16="http://schemas.microsoft.com/office/drawing/2014/main" id="{4326FA8D-979A-44D3-8497-5F194F9F6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872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24" name="Line 8">
                <a:extLst>
                  <a:ext uri="{FF2B5EF4-FFF2-40B4-BE49-F238E27FC236}">
                    <a16:creationId xmlns:a16="http://schemas.microsoft.com/office/drawing/2014/main" id="{3B7F482F-0EBB-4CD5-9386-A4FB0345E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968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25" name="Line 9">
                <a:extLst>
                  <a:ext uri="{FF2B5EF4-FFF2-40B4-BE49-F238E27FC236}">
                    <a16:creationId xmlns:a16="http://schemas.microsoft.com/office/drawing/2014/main" id="{1FB48E8A-C60C-4004-8108-2AFD14996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26" name="Line 10">
                <a:extLst>
                  <a:ext uri="{FF2B5EF4-FFF2-40B4-BE49-F238E27FC236}">
                    <a16:creationId xmlns:a16="http://schemas.microsoft.com/office/drawing/2014/main" id="{03F7181C-74E4-4281-A263-7A08061AD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160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27" name="Line 11">
                <a:extLst>
                  <a:ext uri="{FF2B5EF4-FFF2-40B4-BE49-F238E27FC236}">
                    <a16:creationId xmlns:a16="http://schemas.microsoft.com/office/drawing/2014/main" id="{BF8F5EE0-6256-4C3B-AABB-DAE162A89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25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7228" name="Group 12">
              <a:extLst>
                <a:ext uri="{FF2B5EF4-FFF2-40B4-BE49-F238E27FC236}">
                  <a16:creationId xmlns:a16="http://schemas.microsoft.com/office/drawing/2014/main" id="{AA0D81C3-ED1E-4BB1-AAC6-EB1065EB9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6" y="1104"/>
              <a:ext cx="244" cy="288"/>
              <a:chOff x="4785" y="1247"/>
              <a:chExt cx="244" cy="288"/>
            </a:xfrm>
          </p:grpSpPr>
          <p:sp>
            <p:nvSpPr>
              <p:cNvPr id="137229" name="Oval 13">
                <a:extLst>
                  <a:ext uri="{FF2B5EF4-FFF2-40B4-BE49-F238E27FC236}">
                    <a16:creationId xmlns:a16="http://schemas.microsoft.com/office/drawing/2014/main" id="{F237E76E-C2A7-419E-B9AF-AA2D355EE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1" y="1295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230" name="Text Box 14">
                <a:extLst>
                  <a:ext uri="{FF2B5EF4-FFF2-40B4-BE49-F238E27FC236}">
                    <a16:creationId xmlns:a16="http://schemas.microsoft.com/office/drawing/2014/main" id="{83A6A6C1-32F4-4A68-AFF6-8115E70E9E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247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400" b="1">
                    <a:latin typeface="Arial" panose="020B0604020202020204" pitchFamily="34" charset="0"/>
                  </a:rPr>
                  <a:t>X</a:t>
                </a:r>
              </a:p>
            </p:txBody>
          </p:sp>
        </p:grpSp>
      </p:grpSp>
      <p:grpSp>
        <p:nvGrpSpPr>
          <p:cNvPr id="137231" name="Group 15">
            <a:extLst>
              <a:ext uri="{FF2B5EF4-FFF2-40B4-BE49-F238E27FC236}">
                <a16:creationId xmlns:a16="http://schemas.microsoft.com/office/drawing/2014/main" id="{E106C7D9-0329-4531-9897-DD739BBBF923}"/>
              </a:ext>
            </a:extLst>
          </p:cNvPr>
          <p:cNvGrpSpPr>
            <a:grpSpLocks/>
          </p:cNvGrpSpPr>
          <p:nvPr/>
        </p:nvGrpSpPr>
        <p:grpSpPr bwMode="auto">
          <a:xfrm>
            <a:off x="3933249" y="3293308"/>
            <a:ext cx="1981200" cy="1524000"/>
            <a:chOff x="3312" y="2208"/>
            <a:chExt cx="1248" cy="960"/>
          </a:xfrm>
        </p:grpSpPr>
        <p:sp>
          <p:nvSpPr>
            <p:cNvPr id="137232" name="Rectangle 16">
              <a:extLst>
                <a:ext uri="{FF2B5EF4-FFF2-40B4-BE49-F238E27FC236}">
                  <a16:creationId xmlns:a16="http://schemas.microsoft.com/office/drawing/2014/main" id="{200F4A0E-FBD1-428B-88C0-9AD519C62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3" name="Rectangle 17">
              <a:extLst>
                <a:ext uri="{FF2B5EF4-FFF2-40B4-BE49-F238E27FC236}">
                  <a16:creationId xmlns:a16="http://schemas.microsoft.com/office/drawing/2014/main" id="{7EB4AACE-0EE8-446F-89F2-DFBEEA73E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640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4" name="Rectangle 18">
              <a:extLst>
                <a:ext uri="{FF2B5EF4-FFF2-40B4-BE49-F238E27FC236}">
                  <a16:creationId xmlns:a16="http://schemas.microsoft.com/office/drawing/2014/main" id="{5773E4A2-BCA8-4958-BF0F-3DEB32B5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00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5" name="Rectangle 19">
              <a:extLst>
                <a:ext uri="{FF2B5EF4-FFF2-40B4-BE49-F238E27FC236}">
                  <a16:creationId xmlns:a16="http://schemas.microsoft.com/office/drawing/2014/main" id="{F961AB2A-F43B-4413-8D44-7CC640084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40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6" name="Rectangle 20">
              <a:extLst>
                <a:ext uri="{FF2B5EF4-FFF2-40B4-BE49-F238E27FC236}">
                  <a16:creationId xmlns:a16="http://schemas.microsoft.com/office/drawing/2014/main" id="{0EBFF49F-125B-48C6-8F0B-4559A5ADAF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44" y="2832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7" name="Rectangle 21">
              <a:extLst>
                <a:ext uri="{FF2B5EF4-FFF2-40B4-BE49-F238E27FC236}">
                  <a16:creationId xmlns:a16="http://schemas.microsoft.com/office/drawing/2014/main" id="{4FDC2A8E-25D1-4473-B360-B5F20CE730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4" y="2832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8" name="Rectangle 22">
              <a:extLst>
                <a:ext uri="{FF2B5EF4-FFF2-40B4-BE49-F238E27FC236}">
                  <a16:creationId xmlns:a16="http://schemas.microsoft.com/office/drawing/2014/main" id="{BAC02CC4-DEA4-48FF-BFAD-FA26A8B58B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24" y="2832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9" name="Rectangle 23">
              <a:extLst>
                <a:ext uri="{FF2B5EF4-FFF2-40B4-BE49-F238E27FC236}">
                  <a16:creationId xmlns:a16="http://schemas.microsoft.com/office/drawing/2014/main" id="{D7676B73-9774-4D30-B890-EA12FDCCEA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984" y="2832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7240" name="Group 24">
              <a:extLst>
                <a:ext uri="{FF2B5EF4-FFF2-40B4-BE49-F238E27FC236}">
                  <a16:creationId xmlns:a16="http://schemas.microsoft.com/office/drawing/2014/main" id="{980EE51F-96B3-4B15-A88A-EC75892DA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244" cy="288"/>
              <a:chOff x="4785" y="1247"/>
              <a:chExt cx="244" cy="288"/>
            </a:xfrm>
          </p:grpSpPr>
          <p:sp>
            <p:nvSpPr>
              <p:cNvPr id="137241" name="Oval 25">
                <a:extLst>
                  <a:ext uri="{FF2B5EF4-FFF2-40B4-BE49-F238E27FC236}">
                    <a16:creationId xmlns:a16="http://schemas.microsoft.com/office/drawing/2014/main" id="{E58832F4-82B4-4CEB-8C39-08B66AFB0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1" y="1295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242" name="Text Box 26">
                <a:extLst>
                  <a:ext uri="{FF2B5EF4-FFF2-40B4-BE49-F238E27FC236}">
                    <a16:creationId xmlns:a16="http://schemas.microsoft.com/office/drawing/2014/main" id="{09ABDAB3-E63D-40E6-B68A-3FAE0EB9F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247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400" b="1"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137243" name="Oval 27">
              <a:extLst>
                <a:ext uri="{FF2B5EF4-FFF2-40B4-BE49-F238E27FC236}">
                  <a16:creationId xmlns:a16="http://schemas.microsoft.com/office/drawing/2014/main" id="{3512BD78-3A0A-47E9-B785-46E76926C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49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44" name="Oval 28">
              <a:extLst>
                <a:ext uri="{FF2B5EF4-FFF2-40B4-BE49-F238E27FC236}">
                  <a16:creationId xmlns:a16="http://schemas.microsoft.com/office/drawing/2014/main" id="{C59C4119-1D25-41C1-9732-FDF291B3F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64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45" name="Oval 29">
              <a:extLst>
                <a:ext uri="{FF2B5EF4-FFF2-40B4-BE49-F238E27FC236}">
                  <a16:creationId xmlns:a16="http://schemas.microsoft.com/office/drawing/2014/main" id="{5F482D94-9F39-4BCE-A6ED-410F02C57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78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46" name="Oval 30">
              <a:extLst>
                <a:ext uri="{FF2B5EF4-FFF2-40B4-BE49-F238E27FC236}">
                  <a16:creationId xmlns:a16="http://schemas.microsoft.com/office/drawing/2014/main" id="{3472203E-FC41-442D-A273-6697A4257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9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47" name="Oval 31">
              <a:extLst>
                <a:ext uri="{FF2B5EF4-FFF2-40B4-BE49-F238E27FC236}">
                  <a16:creationId xmlns:a16="http://schemas.microsoft.com/office/drawing/2014/main" id="{4E9A4462-652D-41DC-BB12-701F0B253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48" name="Oval 32">
              <a:extLst>
                <a:ext uri="{FF2B5EF4-FFF2-40B4-BE49-F238E27FC236}">
                  <a16:creationId xmlns:a16="http://schemas.microsoft.com/office/drawing/2014/main" id="{B30B48EB-6AD4-47DD-B007-B3F14C9BA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49" name="Oval 33">
              <a:extLst>
                <a:ext uri="{FF2B5EF4-FFF2-40B4-BE49-F238E27FC236}">
                  <a16:creationId xmlns:a16="http://schemas.microsoft.com/office/drawing/2014/main" id="{17B0E909-2077-4FC9-B8D2-E7623C642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0" name="Oval 34">
              <a:extLst>
                <a:ext uri="{FF2B5EF4-FFF2-40B4-BE49-F238E27FC236}">
                  <a16:creationId xmlns:a16="http://schemas.microsoft.com/office/drawing/2014/main" id="{10A7128F-9917-46F6-A1CB-52E7FBEB7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1" name="Oval 35">
              <a:extLst>
                <a:ext uri="{FF2B5EF4-FFF2-40B4-BE49-F238E27FC236}">
                  <a16:creationId xmlns:a16="http://schemas.microsoft.com/office/drawing/2014/main" id="{B70E7F61-D554-48A7-9DEC-EC26C750F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2" name="Oval 36">
              <a:extLst>
                <a:ext uri="{FF2B5EF4-FFF2-40B4-BE49-F238E27FC236}">
                  <a16:creationId xmlns:a16="http://schemas.microsoft.com/office/drawing/2014/main" id="{D7D9F5DE-344A-4247-A893-0B6FAB4F3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3" name="Oval 37">
              <a:extLst>
                <a:ext uri="{FF2B5EF4-FFF2-40B4-BE49-F238E27FC236}">
                  <a16:creationId xmlns:a16="http://schemas.microsoft.com/office/drawing/2014/main" id="{C203625A-6AF5-4DA8-96F7-9A688D73D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4" name="Oval 38">
              <a:extLst>
                <a:ext uri="{FF2B5EF4-FFF2-40B4-BE49-F238E27FC236}">
                  <a16:creationId xmlns:a16="http://schemas.microsoft.com/office/drawing/2014/main" id="{D696E636-4C59-4478-8250-DF6742A1F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9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5" name="Oval 39">
              <a:extLst>
                <a:ext uri="{FF2B5EF4-FFF2-40B4-BE49-F238E27FC236}">
                  <a16:creationId xmlns:a16="http://schemas.microsoft.com/office/drawing/2014/main" id="{BE5BE765-7365-49CE-8C8A-B6AF840B5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8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6" name="Oval 40">
              <a:extLst>
                <a:ext uri="{FF2B5EF4-FFF2-40B4-BE49-F238E27FC236}">
                  <a16:creationId xmlns:a16="http://schemas.microsoft.com/office/drawing/2014/main" id="{0B764CAE-9DC0-43CC-A708-D9DAE64C6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64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7" name="Oval 41">
              <a:extLst>
                <a:ext uri="{FF2B5EF4-FFF2-40B4-BE49-F238E27FC236}">
                  <a16:creationId xmlns:a16="http://schemas.microsoft.com/office/drawing/2014/main" id="{C3396349-EAE6-49B8-ADE1-160CE9435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9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7258" name="Group 42">
            <a:extLst>
              <a:ext uri="{FF2B5EF4-FFF2-40B4-BE49-F238E27FC236}">
                <a16:creationId xmlns:a16="http://schemas.microsoft.com/office/drawing/2014/main" id="{6991F4E9-5EC9-4A12-AA17-4255A9B3FC63}"/>
              </a:ext>
            </a:extLst>
          </p:cNvPr>
          <p:cNvGrpSpPr>
            <a:grpSpLocks/>
          </p:cNvGrpSpPr>
          <p:nvPr/>
        </p:nvGrpSpPr>
        <p:grpSpPr bwMode="auto">
          <a:xfrm>
            <a:off x="6658411" y="3345348"/>
            <a:ext cx="1544637" cy="1524000"/>
            <a:chOff x="4409" y="3072"/>
            <a:chExt cx="973" cy="960"/>
          </a:xfrm>
        </p:grpSpPr>
        <p:sp>
          <p:nvSpPr>
            <p:cNvPr id="137259" name="Oval 43">
              <a:extLst>
                <a:ext uri="{FF2B5EF4-FFF2-40B4-BE49-F238E27FC236}">
                  <a16:creationId xmlns:a16="http://schemas.microsoft.com/office/drawing/2014/main" id="{DE1A7BEA-74FA-4662-A41E-7626BE0E3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3192"/>
              <a:ext cx="720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0" name="Oval 44">
              <a:extLst>
                <a:ext uri="{FF2B5EF4-FFF2-40B4-BE49-F238E27FC236}">
                  <a16:creationId xmlns:a16="http://schemas.microsoft.com/office/drawing/2014/main" id="{7F4406A8-5252-4406-8588-04C5C90EA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16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1" name="Oval 45">
              <a:extLst>
                <a:ext uri="{FF2B5EF4-FFF2-40B4-BE49-F238E27FC236}">
                  <a16:creationId xmlns:a16="http://schemas.microsoft.com/office/drawing/2014/main" id="{CDF80131-0B0E-4EEB-A874-56D6A5ECC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3087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2" name="Oval 46">
              <a:extLst>
                <a:ext uri="{FF2B5EF4-FFF2-40B4-BE49-F238E27FC236}">
                  <a16:creationId xmlns:a16="http://schemas.microsoft.com/office/drawing/2014/main" id="{7F62592E-B68C-4D0C-96A9-4DDD3A322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3" name="Oval 47">
              <a:extLst>
                <a:ext uri="{FF2B5EF4-FFF2-40B4-BE49-F238E27FC236}">
                  <a16:creationId xmlns:a16="http://schemas.microsoft.com/office/drawing/2014/main" id="{D23000F1-B06B-44EC-90DE-12A9E4432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" y="3153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4" name="Oval 48">
              <a:extLst>
                <a:ext uri="{FF2B5EF4-FFF2-40B4-BE49-F238E27FC236}">
                  <a16:creationId xmlns:a16="http://schemas.microsoft.com/office/drawing/2014/main" id="{69631A15-9CF1-4EE0-91BF-35252260D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31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5" name="Oval 49">
              <a:extLst>
                <a:ext uri="{FF2B5EF4-FFF2-40B4-BE49-F238E27FC236}">
                  <a16:creationId xmlns:a16="http://schemas.microsoft.com/office/drawing/2014/main" id="{6C42F2B4-8F2A-4F48-A37D-69C7C5534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" y="3469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6" name="Oval 50">
              <a:extLst>
                <a:ext uri="{FF2B5EF4-FFF2-40B4-BE49-F238E27FC236}">
                  <a16:creationId xmlns:a16="http://schemas.microsoft.com/office/drawing/2014/main" id="{2E7F9B7B-C083-4C32-80C7-7CC1238D9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" y="376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7" name="Oval 51">
              <a:extLst>
                <a:ext uri="{FF2B5EF4-FFF2-40B4-BE49-F238E27FC236}">
                  <a16:creationId xmlns:a16="http://schemas.microsoft.com/office/drawing/2014/main" id="{A9C4178A-A859-4CFB-B4E8-0B83841C3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2" y="3877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8" name="Oval 52">
              <a:extLst>
                <a:ext uri="{FF2B5EF4-FFF2-40B4-BE49-F238E27FC236}">
                  <a16:creationId xmlns:a16="http://schemas.microsoft.com/office/drawing/2014/main" id="{D0B1E5DD-62DF-4236-BE5F-D1FD33DCA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93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9" name="Oval 53">
              <a:extLst>
                <a:ext uri="{FF2B5EF4-FFF2-40B4-BE49-F238E27FC236}">
                  <a16:creationId xmlns:a16="http://schemas.microsoft.com/office/drawing/2014/main" id="{742F75C9-E53C-484A-A0EE-4E4FEA095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39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70" name="Oval 54">
              <a:extLst>
                <a:ext uri="{FF2B5EF4-FFF2-40B4-BE49-F238E27FC236}">
                  <a16:creationId xmlns:a16="http://schemas.microsoft.com/office/drawing/2014/main" id="{E929ECCD-1EB9-4638-8DB5-683BEA154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382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71" name="Oval 55">
              <a:extLst>
                <a:ext uri="{FF2B5EF4-FFF2-40B4-BE49-F238E27FC236}">
                  <a16:creationId xmlns:a16="http://schemas.microsoft.com/office/drawing/2014/main" id="{3AC88BC9-58E4-4015-8153-44C14D085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" y="3665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72" name="Oval 56">
              <a:extLst>
                <a:ext uri="{FF2B5EF4-FFF2-40B4-BE49-F238E27FC236}">
                  <a16:creationId xmlns:a16="http://schemas.microsoft.com/office/drawing/2014/main" id="{F0470F05-3848-4328-9D51-14FD70691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9" y="3503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73" name="Oval 57">
              <a:extLst>
                <a:ext uri="{FF2B5EF4-FFF2-40B4-BE49-F238E27FC236}">
                  <a16:creationId xmlns:a16="http://schemas.microsoft.com/office/drawing/2014/main" id="{4207289D-01EC-46EF-9D98-2B370C158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3311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74" name="Oval 58">
              <a:extLst>
                <a:ext uri="{FF2B5EF4-FFF2-40B4-BE49-F238E27FC236}">
                  <a16:creationId xmlns:a16="http://schemas.microsoft.com/office/drawing/2014/main" id="{0C32E87E-8E2C-4C9E-A76F-A73D89A65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" y="3615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141D870-6A6F-684C-AE18-C4E0443D4668}"/>
              </a:ext>
            </a:extLst>
          </p:cNvPr>
          <p:cNvSpPr/>
          <p:nvPr/>
        </p:nvSpPr>
        <p:spPr>
          <a:xfrm>
            <a:off x="1427333" y="2981224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latin typeface="Arial"/>
                <a:cs typeface="Arial"/>
              </a:rPr>
              <a:t>Theatre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4CB96-BB8E-634C-A571-C447598019B2}"/>
              </a:ext>
            </a:extLst>
          </p:cNvPr>
          <p:cNvSpPr/>
          <p:nvPr/>
        </p:nvSpPr>
        <p:spPr>
          <a:xfrm>
            <a:off x="4099802" y="297601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U-Shaped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617BAE-77C6-DA44-BF1A-5838B125B162}"/>
              </a:ext>
            </a:extLst>
          </p:cNvPr>
          <p:cNvSpPr/>
          <p:nvPr/>
        </p:nvSpPr>
        <p:spPr>
          <a:xfrm>
            <a:off x="6612612" y="292097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 Circle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2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9754F527-DD67-449E-999E-14A9F0CBD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9499"/>
            <a:ext cx="8229600" cy="975245"/>
          </a:xfrm>
        </p:spPr>
        <p:txBody>
          <a:bodyPr>
            <a:normAutofit/>
          </a:bodyPr>
          <a:lstStyle/>
          <a:p>
            <a:pPr algn="l"/>
            <a:r>
              <a:rPr lang="en-US" altLang="en-US" b="1"/>
              <a:t>Meeting Room Arrangements</a:t>
            </a:r>
            <a:endParaRPr lang="en-US" altLang="en-US" sz="3200"/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E64F62AC-E131-4910-9407-0074B6710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326174"/>
            <a:ext cx="57912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buFontTx/>
              <a:buChar char="•"/>
            </a:pPr>
            <a:r>
              <a:rPr lang="en-US" altLang="en-US" sz="2000" b="1">
                <a:solidFill>
                  <a:srgbClr val="002060"/>
                </a:solidFill>
                <a:latin typeface="Arial"/>
                <a:cs typeface="Arial"/>
              </a:rPr>
              <a:t>  </a:t>
            </a:r>
            <a:r>
              <a:rPr lang="en-US" altLang="en-US" sz="2000">
                <a:latin typeface="Arial"/>
                <a:cs typeface="Arial"/>
              </a:rPr>
              <a:t>Theatre Style</a:t>
            </a:r>
          </a:p>
          <a:p>
            <a:pPr marL="800100" lvl="1" indent="-342900" eaLnBrk="1" hangingPunct="1">
              <a:buFont typeface="STIXGeneral-Regular" pitchFamily="2" charset="2"/>
              <a:buChar char="⎯"/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Leader has great power by position.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marL="800100" lvl="1" indent="-342900" eaLnBrk="1" hangingPunct="1">
              <a:buFont typeface="STIXGeneral-Regular" pitchFamily="2" charset="2"/>
              <a:buChar char="⎯"/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Participation and interruption by audience is limited.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 U-Shaped Style</a:t>
            </a:r>
          </a:p>
          <a:p>
            <a:pPr marL="800100" lvl="1" indent="-342900">
              <a:buFont typeface="STIXGeneral-Regular" pitchFamily="2" charset="2"/>
              <a:buChar char="⎯"/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 Equality of membership.</a:t>
            </a:r>
          </a:p>
          <a:p>
            <a:pPr marL="800100" lvl="1" indent="-342900">
              <a:buFont typeface="STIXGeneral-Regular" pitchFamily="2" charset="2"/>
              <a:buChar char="⎯"/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 No doubt of who the leader is.</a:t>
            </a:r>
          </a:p>
          <a:p>
            <a:pPr marL="800100" lvl="1" indent="-342900">
              <a:buFont typeface="STIXGeneral-Regular" pitchFamily="2" charset="2"/>
              <a:buChar char="⎯"/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 Good visibility for visual aids. </a:t>
            </a:r>
          </a:p>
          <a:p>
            <a:pPr eaLnBrk="1" hangingPunct="1"/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 Circle Style</a:t>
            </a:r>
          </a:p>
          <a:p>
            <a:pPr marL="800100" lvl="1" indent="-342900">
              <a:buFont typeface="STIXGeneral-Regular" pitchFamily="2" charset="2"/>
              <a:buChar char="⎯"/>
            </a:pPr>
            <a:r>
              <a:rPr lang="en-US" altLang="en-US" sz="2000">
                <a:latin typeface="Arial" panose="020B0604020202020204" pitchFamily="34" charset="0"/>
                <a:ea typeface="Arial Unicode MS" pitchFamily="34" charset="-128"/>
              </a:rPr>
              <a:t>  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Democratic: equality is stressed. </a:t>
            </a:r>
          </a:p>
          <a:p>
            <a:pPr marL="800100" lvl="1" indent="-342900" eaLnBrk="1" hangingPunct="1">
              <a:buFont typeface="STIXGeneral-Regular" pitchFamily="2" charset="2"/>
              <a:buChar char="⎯"/>
            </a:pPr>
            <a:r>
              <a:rPr lang="en-US" altLang="en-US" sz="2000">
                <a:latin typeface="Arial" panose="020B0604020202020204" pitchFamily="34" charset="0"/>
                <a:ea typeface="Arial Unicode MS" pitchFamily="34" charset="-128"/>
              </a:rPr>
              <a:t>  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Great visibility by participants. </a:t>
            </a:r>
          </a:p>
          <a:p>
            <a:pPr marL="800100" lvl="1" indent="-342900" eaLnBrk="1" hangingPunct="1">
              <a:buFont typeface="STIXGeneral-Regular" pitchFamily="2" charset="2"/>
              <a:buChar char="⎯"/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 Obvious body language.</a:t>
            </a:r>
          </a:p>
          <a:p>
            <a:pPr marL="800100" lvl="1" indent="-342900" eaLnBrk="1" hangingPunct="1">
              <a:buFont typeface="STIXGeneral-Regular" pitchFamily="2" charset="2"/>
              <a:buChar char="⎯"/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 Excellent participation. </a:t>
            </a:r>
          </a:p>
        </p:txBody>
      </p:sp>
      <p:grpSp>
        <p:nvGrpSpPr>
          <p:cNvPr id="137220" name="Group 4">
            <a:extLst>
              <a:ext uri="{FF2B5EF4-FFF2-40B4-BE49-F238E27FC236}">
                <a16:creationId xmlns:a16="http://schemas.microsoft.com/office/drawing/2014/main" id="{4C129EC2-AD11-4976-8F84-5AEB4BC94E0B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062846"/>
            <a:ext cx="1752600" cy="1296988"/>
            <a:chOff x="4176" y="1104"/>
            <a:chExt cx="1104" cy="817"/>
          </a:xfrm>
        </p:grpSpPr>
        <p:grpSp>
          <p:nvGrpSpPr>
            <p:cNvPr id="137221" name="Group 5">
              <a:extLst>
                <a:ext uri="{FF2B5EF4-FFF2-40B4-BE49-F238E27FC236}">
                  <a16:creationId xmlns:a16="http://schemas.microsoft.com/office/drawing/2014/main" id="{0A4B635B-F010-4EC5-8976-BEB076ABF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441"/>
              <a:ext cx="1104" cy="480"/>
              <a:chOff x="4320" y="1776"/>
              <a:chExt cx="1104" cy="480"/>
            </a:xfrm>
          </p:grpSpPr>
          <p:sp>
            <p:nvSpPr>
              <p:cNvPr id="137222" name="Line 6">
                <a:extLst>
                  <a:ext uri="{FF2B5EF4-FFF2-40B4-BE49-F238E27FC236}">
                    <a16:creationId xmlns:a16="http://schemas.microsoft.com/office/drawing/2014/main" id="{060F3F2F-FDB7-4DDE-9C4F-C619C7AF3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77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23" name="Line 7">
                <a:extLst>
                  <a:ext uri="{FF2B5EF4-FFF2-40B4-BE49-F238E27FC236}">
                    <a16:creationId xmlns:a16="http://schemas.microsoft.com/office/drawing/2014/main" id="{4326FA8D-979A-44D3-8497-5F194F9F6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872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24" name="Line 8">
                <a:extLst>
                  <a:ext uri="{FF2B5EF4-FFF2-40B4-BE49-F238E27FC236}">
                    <a16:creationId xmlns:a16="http://schemas.microsoft.com/office/drawing/2014/main" id="{3B7F482F-0EBB-4CD5-9386-A4FB0345E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968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25" name="Line 9">
                <a:extLst>
                  <a:ext uri="{FF2B5EF4-FFF2-40B4-BE49-F238E27FC236}">
                    <a16:creationId xmlns:a16="http://schemas.microsoft.com/office/drawing/2014/main" id="{1FB48E8A-C60C-4004-8108-2AFD14996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26" name="Line 10">
                <a:extLst>
                  <a:ext uri="{FF2B5EF4-FFF2-40B4-BE49-F238E27FC236}">
                    <a16:creationId xmlns:a16="http://schemas.microsoft.com/office/drawing/2014/main" id="{03F7181C-74E4-4281-A263-7A08061AD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160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27" name="Line 11">
                <a:extLst>
                  <a:ext uri="{FF2B5EF4-FFF2-40B4-BE49-F238E27FC236}">
                    <a16:creationId xmlns:a16="http://schemas.microsoft.com/office/drawing/2014/main" id="{BF8F5EE0-6256-4C3B-AABB-DAE162A89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25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7228" name="Group 12">
              <a:extLst>
                <a:ext uri="{FF2B5EF4-FFF2-40B4-BE49-F238E27FC236}">
                  <a16:creationId xmlns:a16="http://schemas.microsoft.com/office/drawing/2014/main" id="{AA0D81C3-ED1E-4BB1-AAC6-EB1065EB9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6" y="1104"/>
              <a:ext cx="244" cy="288"/>
              <a:chOff x="4785" y="1247"/>
              <a:chExt cx="244" cy="288"/>
            </a:xfrm>
          </p:grpSpPr>
          <p:sp>
            <p:nvSpPr>
              <p:cNvPr id="137229" name="Oval 13">
                <a:extLst>
                  <a:ext uri="{FF2B5EF4-FFF2-40B4-BE49-F238E27FC236}">
                    <a16:creationId xmlns:a16="http://schemas.microsoft.com/office/drawing/2014/main" id="{F237E76E-C2A7-419E-B9AF-AA2D355EE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1" y="1295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230" name="Text Box 14">
                <a:extLst>
                  <a:ext uri="{FF2B5EF4-FFF2-40B4-BE49-F238E27FC236}">
                    <a16:creationId xmlns:a16="http://schemas.microsoft.com/office/drawing/2014/main" id="{83A6A6C1-32F4-4A68-AFF6-8115E70E9E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247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400" b="1">
                    <a:latin typeface="Arial" panose="020B0604020202020204" pitchFamily="34" charset="0"/>
                  </a:rPr>
                  <a:t>X</a:t>
                </a:r>
              </a:p>
            </p:txBody>
          </p:sp>
        </p:grpSp>
      </p:grpSp>
      <p:grpSp>
        <p:nvGrpSpPr>
          <p:cNvPr id="137231" name="Group 15">
            <a:extLst>
              <a:ext uri="{FF2B5EF4-FFF2-40B4-BE49-F238E27FC236}">
                <a16:creationId xmlns:a16="http://schemas.microsoft.com/office/drawing/2014/main" id="{E106C7D9-0329-4531-9897-DD739BBBF923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2676859"/>
            <a:ext cx="1981200" cy="1524000"/>
            <a:chOff x="3312" y="2208"/>
            <a:chExt cx="1248" cy="960"/>
          </a:xfrm>
        </p:grpSpPr>
        <p:sp>
          <p:nvSpPr>
            <p:cNvPr id="137232" name="Rectangle 16">
              <a:extLst>
                <a:ext uri="{FF2B5EF4-FFF2-40B4-BE49-F238E27FC236}">
                  <a16:creationId xmlns:a16="http://schemas.microsoft.com/office/drawing/2014/main" id="{200F4A0E-FBD1-428B-88C0-9AD519C62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3" name="Rectangle 17">
              <a:extLst>
                <a:ext uri="{FF2B5EF4-FFF2-40B4-BE49-F238E27FC236}">
                  <a16:creationId xmlns:a16="http://schemas.microsoft.com/office/drawing/2014/main" id="{7EB4AACE-0EE8-446F-89F2-DFBEEA73E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640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4" name="Rectangle 18">
              <a:extLst>
                <a:ext uri="{FF2B5EF4-FFF2-40B4-BE49-F238E27FC236}">
                  <a16:creationId xmlns:a16="http://schemas.microsoft.com/office/drawing/2014/main" id="{5773E4A2-BCA8-4958-BF0F-3DEB32B5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00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5" name="Rectangle 19">
              <a:extLst>
                <a:ext uri="{FF2B5EF4-FFF2-40B4-BE49-F238E27FC236}">
                  <a16:creationId xmlns:a16="http://schemas.microsoft.com/office/drawing/2014/main" id="{F961AB2A-F43B-4413-8D44-7CC640084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40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6" name="Rectangle 20">
              <a:extLst>
                <a:ext uri="{FF2B5EF4-FFF2-40B4-BE49-F238E27FC236}">
                  <a16:creationId xmlns:a16="http://schemas.microsoft.com/office/drawing/2014/main" id="{0EBFF49F-125B-48C6-8F0B-4559A5ADAF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44" y="2832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7" name="Rectangle 21">
              <a:extLst>
                <a:ext uri="{FF2B5EF4-FFF2-40B4-BE49-F238E27FC236}">
                  <a16:creationId xmlns:a16="http://schemas.microsoft.com/office/drawing/2014/main" id="{4FDC2A8E-25D1-4473-B360-B5F20CE730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4" y="2832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8" name="Rectangle 22">
              <a:extLst>
                <a:ext uri="{FF2B5EF4-FFF2-40B4-BE49-F238E27FC236}">
                  <a16:creationId xmlns:a16="http://schemas.microsoft.com/office/drawing/2014/main" id="{BAC02CC4-DEA4-48FF-BFAD-FA26A8B58B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24" y="2832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9" name="Rectangle 23">
              <a:extLst>
                <a:ext uri="{FF2B5EF4-FFF2-40B4-BE49-F238E27FC236}">
                  <a16:creationId xmlns:a16="http://schemas.microsoft.com/office/drawing/2014/main" id="{D7676B73-9774-4D30-B890-EA12FDCCEA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984" y="2832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7240" name="Group 24">
              <a:extLst>
                <a:ext uri="{FF2B5EF4-FFF2-40B4-BE49-F238E27FC236}">
                  <a16:creationId xmlns:a16="http://schemas.microsoft.com/office/drawing/2014/main" id="{980EE51F-96B3-4B15-A88A-EC75892DA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244" cy="288"/>
              <a:chOff x="4785" y="1247"/>
              <a:chExt cx="244" cy="288"/>
            </a:xfrm>
          </p:grpSpPr>
          <p:sp>
            <p:nvSpPr>
              <p:cNvPr id="137241" name="Oval 25">
                <a:extLst>
                  <a:ext uri="{FF2B5EF4-FFF2-40B4-BE49-F238E27FC236}">
                    <a16:creationId xmlns:a16="http://schemas.microsoft.com/office/drawing/2014/main" id="{E58832F4-82B4-4CEB-8C39-08B66AFB0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1" y="1295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242" name="Text Box 26">
                <a:extLst>
                  <a:ext uri="{FF2B5EF4-FFF2-40B4-BE49-F238E27FC236}">
                    <a16:creationId xmlns:a16="http://schemas.microsoft.com/office/drawing/2014/main" id="{09ABDAB3-E63D-40E6-B68A-3FAE0EB9F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247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400" b="1"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137243" name="Oval 27">
              <a:extLst>
                <a:ext uri="{FF2B5EF4-FFF2-40B4-BE49-F238E27FC236}">
                  <a16:creationId xmlns:a16="http://schemas.microsoft.com/office/drawing/2014/main" id="{3512BD78-3A0A-47E9-B785-46E76926C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49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44" name="Oval 28">
              <a:extLst>
                <a:ext uri="{FF2B5EF4-FFF2-40B4-BE49-F238E27FC236}">
                  <a16:creationId xmlns:a16="http://schemas.microsoft.com/office/drawing/2014/main" id="{C59C4119-1D25-41C1-9732-FDF291B3F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64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45" name="Oval 29">
              <a:extLst>
                <a:ext uri="{FF2B5EF4-FFF2-40B4-BE49-F238E27FC236}">
                  <a16:creationId xmlns:a16="http://schemas.microsoft.com/office/drawing/2014/main" id="{5F482D94-9F39-4BCE-A6ED-410F02C57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78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46" name="Oval 30">
              <a:extLst>
                <a:ext uri="{FF2B5EF4-FFF2-40B4-BE49-F238E27FC236}">
                  <a16:creationId xmlns:a16="http://schemas.microsoft.com/office/drawing/2014/main" id="{3472203E-FC41-442D-A273-6697A4257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9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47" name="Oval 31">
              <a:extLst>
                <a:ext uri="{FF2B5EF4-FFF2-40B4-BE49-F238E27FC236}">
                  <a16:creationId xmlns:a16="http://schemas.microsoft.com/office/drawing/2014/main" id="{4E9A4462-652D-41DC-BB12-701F0B253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48" name="Oval 32">
              <a:extLst>
                <a:ext uri="{FF2B5EF4-FFF2-40B4-BE49-F238E27FC236}">
                  <a16:creationId xmlns:a16="http://schemas.microsoft.com/office/drawing/2014/main" id="{B30B48EB-6AD4-47DD-B007-B3F14C9BA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49" name="Oval 33">
              <a:extLst>
                <a:ext uri="{FF2B5EF4-FFF2-40B4-BE49-F238E27FC236}">
                  <a16:creationId xmlns:a16="http://schemas.microsoft.com/office/drawing/2014/main" id="{17B0E909-2077-4FC9-B8D2-E7623C642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0" name="Oval 34">
              <a:extLst>
                <a:ext uri="{FF2B5EF4-FFF2-40B4-BE49-F238E27FC236}">
                  <a16:creationId xmlns:a16="http://schemas.microsoft.com/office/drawing/2014/main" id="{10A7128F-9917-46F6-A1CB-52E7FBEB7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1" name="Oval 35">
              <a:extLst>
                <a:ext uri="{FF2B5EF4-FFF2-40B4-BE49-F238E27FC236}">
                  <a16:creationId xmlns:a16="http://schemas.microsoft.com/office/drawing/2014/main" id="{B70E7F61-D554-48A7-9DEC-EC26C750F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2" name="Oval 36">
              <a:extLst>
                <a:ext uri="{FF2B5EF4-FFF2-40B4-BE49-F238E27FC236}">
                  <a16:creationId xmlns:a16="http://schemas.microsoft.com/office/drawing/2014/main" id="{D7D9F5DE-344A-4247-A893-0B6FAB4F3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3" name="Oval 37">
              <a:extLst>
                <a:ext uri="{FF2B5EF4-FFF2-40B4-BE49-F238E27FC236}">
                  <a16:creationId xmlns:a16="http://schemas.microsoft.com/office/drawing/2014/main" id="{C203625A-6AF5-4DA8-96F7-9A688D73D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4" name="Oval 38">
              <a:extLst>
                <a:ext uri="{FF2B5EF4-FFF2-40B4-BE49-F238E27FC236}">
                  <a16:creationId xmlns:a16="http://schemas.microsoft.com/office/drawing/2014/main" id="{D696E636-4C59-4478-8250-DF6742A1F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9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5" name="Oval 39">
              <a:extLst>
                <a:ext uri="{FF2B5EF4-FFF2-40B4-BE49-F238E27FC236}">
                  <a16:creationId xmlns:a16="http://schemas.microsoft.com/office/drawing/2014/main" id="{BE5BE765-7365-49CE-8C8A-B6AF840B5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8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6" name="Oval 40">
              <a:extLst>
                <a:ext uri="{FF2B5EF4-FFF2-40B4-BE49-F238E27FC236}">
                  <a16:creationId xmlns:a16="http://schemas.microsoft.com/office/drawing/2014/main" id="{0B764CAE-9DC0-43CC-A708-D9DAE64C6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64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7" name="Oval 41">
              <a:extLst>
                <a:ext uri="{FF2B5EF4-FFF2-40B4-BE49-F238E27FC236}">
                  <a16:creationId xmlns:a16="http://schemas.microsoft.com/office/drawing/2014/main" id="{C3396349-EAE6-49B8-ADE1-160CE9435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9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7258" name="Group 42">
            <a:extLst>
              <a:ext uri="{FF2B5EF4-FFF2-40B4-BE49-F238E27FC236}">
                <a16:creationId xmlns:a16="http://schemas.microsoft.com/office/drawing/2014/main" id="{6991F4E9-5EC9-4A12-AA17-4255A9B3FC63}"/>
              </a:ext>
            </a:extLst>
          </p:cNvPr>
          <p:cNvGrpSpPr>
            <a:grpSpLocks/>
          </p:cNvGrpSpPr>
          <p:nvPr/>
        </p:nvGrpSpPr>
        <p:grpSpPr bwMode="auto">
          <a:xfrm>
            <a:off x="6097012" y="4441067"/>
            <a:ext cx="1544637" cy="1524000"/>
            <a:chOff x="4409" y="3072"/>
            <a:chExt cx="973" cy="960"/>
          </a:xfrm>
        </p:grpSpPr>
        <p:sp>
          <p:nvSpPr>
            <p:cNvPr id="137259" name="Oval 43">
              <a:extLst>
                <a:ext uri="{FF2B5EF4-FFF2-40B4-BE49-F238E27FC236}">
                  <a16:creationId xmlns:a16="http://schemas.microsoft.com/office/drawing/2014/main" id="{DE1A7BEA-74FA-4662-A41E-7626BE0E3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3192"/>
              <a:ext cx="720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0" name="Oval 44">
              <a:extLst>
                <a:ext uri="{FF2B5EF4-FFF2-40B4-BE49-F238E27FC236}">
                  <a16:creationId xmlns:a16="http://schemas.microsoft.com/office/drawing/2014/main" id="{7F4406A8-5252-4406-8588-04C5C90EA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16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1" name="Oval 45">
              <a:extLst>
                <a:ext uri="{FF2B5EF4-FFF2-40B4-BE49-F238E27FC236}">
                  <a16:creationId xmlns:a16="http://schemas.microsoft.com/office/drawing/2014/main" id="{CDF80131-0B0E-4EEB-A874-56D6A5ECC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3087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2" name="Oval 46">
              <a:extLst>
                <a:ext uri="{FF2B5EF4-FFF2-40B4-BE49-F238E27FC236}">
                  <a16:creationId xmlns:a16="http://schemas.microsoft.com/office/drawing/2014/main" id="{7F62592E-B68C-4D0C-96A9-4DDD3A322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07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3" name="Oval 47">
              <a:extLst>
                <a:ext uri="{FF2B5EF4-FFF2-40B4-BE49-F238E27FC236}">
                  <a16:creationId xmlns:a16="http://schemas.microsoft.com/office/drawing/2014/main" id="{D23000F1-B06B-44EC-90DE-12A9E4432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" y="3153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4" name="Oval 48">
              <a:extLst>
                <a:ext uri="{FF2B5EF4-FFF2-40B4-BE49-F238E27FC236}">
                  <a16:creationId xmlns:a16="http://schemas.microsoft.com/office/drawing/2014/main" id="{69631A15-9CF1-4EE0-91BF-35252260D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31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5" name="Oval 49">
              <a:extLst>
                <a:ext uri="{FF2B5EF4-FFF2-40B4-BE49-F238E27FC236}">
                  <a16:creationId xmlns:a16="http://schemas.microsoft.com/office/drawing/2014/main" id="{6C42F2B4-8F2A-4F48-A37D-69C7C5534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" y="3469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6" name="Oval 50">
              <a:extLst>
                <a:ext uri="{FF2B5EF4-FFF2-40B4-BE49-F238E27FC236}">
                  <a16:creationId xmlns:a16="http://schemas.microsoft.com/office/drawing/2014/main" id="{2E7F9B7B-C083-4C32-80C7-7CC1238D9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" y="376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7" name="Oval 51">
              <a:extLst>
                <a:ext uri="{FF2B5EF4-FFF2-40B4-BE49-F238E27FC236}">
                  <a16:creationId xmlns:a16="http://schemas.microsoft.com/office/drawing/2014/main" id="{A9C4178A-A859-4CFB-B4E8-0B83841C3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2" y="3877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8" name="Oval 52">
              <a:extLst>
                <a:ext uri="{FF2B5EF4-FFF2-40B4-BE49-F238E27FC236}">
                  <a16:creationId xmlns:a16="http://schemas.microsoft.com/office/drawing/2014/main" id="{D0B1E5DD-62DF-4236-BE5F-D1FD33DCA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93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69" name="Oval 53">
              <a:extLst>
                <a:ext uri="{FF2B5EF4-FFF2-40B4-BE49-F238E27FC236}">
                  <a16:creationId xmlns:a16="http://schemas.microsoft.com/office/drawing/2014/main" id="{742F75C9-E53C-484A-A0EE-4E4FEA095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39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70" name="Oval 54">
              <a:extLst>
                <a:ext uri="{FF2B5EF4-FFF2-40B4-BE49-F238E27FC236}">
                  <a16:creationId xmlns:a16="http://schemas.microsoft.com/office/drawing/2014/main" id="{E929ECCD-1EB9-4638-8DB5-683BEA154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382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71" name="Oval 55">
              <a:extLst>
                <a:ext uri="{FF2B5EF4-FFF2-40B4-BE49-F238E27FC236}">
                  <a16:creationId xmlns:a16="http://schemas.microsoft.com/office/drawing/2014/main" id="{3AC88BC9-58E4-4015-8153-44C14D085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" y="3665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72" name="Oval 56">
              <a:extLst>
                <a:ext uri="{FF2B5EF4-FFF2-40B4-BE49-F238E27FC236}">
                  <a16:creationId xmlns:a16="http://schemas.microsoft.com/office/drawing/2014/main" id="{F0470F05-3848-4328-9D51-14FD70691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9" y="3503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73" name="Oval 57">
              <a:extLst>
                <a:ext uri="{FF2B5EF4-FFF2-40B4-BE49-F238E27FC236}">
                  <a16:creationId xmlns:a16="http://schemas.microsoft.com/office/drawing/2014/main" id="{4207289D-01EC-46EF-9D98-2B370C158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3311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74" name="Oval 58">
              <a:extLst>
                <a:ext uri="{FF2B5EF4-FFF2-40B4-BE49-F238E27FC236}">
                  <a16:creationId xmlns:a16="http://schemas.microsoft.com/office/drawing/2014/main" id="{0C32E87E-8E2C-4C9E-A76F-A73D89A65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" y="3615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9332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5 reasons why Zoom meetings are so exhausting">
            <a:extLst>
              <a:ext uri="{FF2B5EF4-FFF2-40B4-BE49-F238E27FC236}">
                <a16:creationId xmlns:a16="http://schemas.microsoft.com/office/drawing/2014/main" id="{7D87B2E5-75D3-AC43-B2F1-89434C4F0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19BCB-4C1A-BF46-88D2-2D8605C4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GB" sz="2400" b="1"/>
              <a:t>Online Meetings</a:t>
            </a:r>
            <a:endParaRPr lang="en-GB" sz="2400" b="1">
              <a:cs typeface="Calibri Light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A254-975F-8544-AE9F-13A71D7E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718054"/>
            <a:ext cx="3357576" cy="369870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dirty="0"/>
              <a:t>Your experience to date and lessons learned: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What are the key challenges when chairing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What are the do’s and don'ts that you have noted?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What do you think works well – would do more of?</a:t>
            </a:r>
          </a:p>
          <a:p>
            <a:endParaRPr lang="en-GB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A9895-FA25-EF41-981E-BA035284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952" y="5805264"/>
            <a:ext cx="1260912" cy="909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089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1BCA-2FA2-423D-AE86-803E0642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b="1">
                <a:latin typeface="+mn-lt"/>
              </a:rPr>
              <a:t>On-line meeting: preparation</a:t>
            </a:r>
            <a:endParaRPr lang="en-GB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A9B9C-D365-4DAA-88E1-94C689712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sz="1700"/>
              <a:t>Be clear on the context and purpose (and whether any research, consideration, etc. needed)</a:t>
            </a:r>
          </a:p>
          <a:p>
            <a:r>
              <a:rPr lang="en-US" sz="1700"/>
              <a:t>Be clear who will attend</a:t>
            </a:r>
          </a:p>
          <a:p>
            <a:r>
              <a:rPr lang="en-US" sz="1700"/>
              <a:t>Choose time carefully</a:t>
            </a:r>
          </a:p>
          <a:p>
            <a:r>
              <a:rPr lang="en-US" sz="1700"/>
              <a:t>Design the meeting with a common visual focus (e.g. slides, whiteboard etc.)</a:t>
            </a:r>
          </a:p>
          <a:p>
            <a:r>
              <a:rPr lang="en-US" sz="1700"/>
              <a:t>Plan the meeting with specific opportunities to engage all attendees</a:t>
            </a:r>
          </a:p>
          <a:p>
            <a:r>
              <a:rPr lang="en-US" sz="1700"/>
              <a:t>Send out and relevant material ahead of time</a:t>
            </a:r>
          </a:p>
          <a:p>
            <a:r>
              <a:rPr lang="en-US" sz="1700"/>
              <a:t>Make technical arrangements well in advance</a:t>
            </a:r>
          </a:p>
          <a:p>
            <a:r>
              <a:rPr lang="en-US" sz="1700"/>
              <a:t>Have a back-up plan</a:t>
            </a:r>
          </a:p>
          <a:p>
            <a:endParaRPr lang="en-GB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A7767-9BAE-45FA-A02B-FED1529ED6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85C4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1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336C-84FB-462C-83FD-F8C1AFEC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Online meetings and etiquette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BCDB-D275-4825-864D-1CD7BF302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8"/>
            <a:ext cx="4309110" cy="391783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Early log-in to ensure technology is working</a:t>
            </a:r>
            <a:endParaRPr lang="en-US" sz="1800" dirty="0">
              <a:solidFill>
                <a:srgbClr val="002060"/>
              </a:solidFill>
              <a:cs typeface="Calibri"/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Limit background noise</a:t>
            </a:r>
            <a:endParaRPr lang="en-US" sz="1800" dirty="0">
              <a:solidFill>
                <a:srgbClr val="002060"/>
              </a:solidFill>
              <a:cs typeface="Calibri"/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Identify everyone on the call</a:t>
            </a:r>
            <a:endParaRPr lang="en-US" sz="1800" dirty="0">
              <a:solidFill>
                <a:srgbClr val="002060"/>
              </a:solidFill>
              <a:cs typeface="Calibri"/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Avoid multi-tasking – if you notice it is happening, pause and ask for reflection</a:t>
            </a:r>
            <a:endParaRPr lang="en-US" sz="1800" dirty="0">
              <a:solidFill>
                <a:srgbClr val="002060"/>
              </a:solidFill>
              <a:cs typeface="Calibri"/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Be polite – intent v impact</a:t>
            </a:r>
            <a:endParaRPr lang="en-US" sz="1800" dirty="0">
              <a:solidFill>
                <a:srgbClr val="002060"/>
              </a:solidFill>
              <a:cs typeface="Calibri"/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Make people aware how to make presence known and how to flag wish to participate</a:t>
            </a:r>
            <a:endParaRPr lang="en-US" sz="18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B6ADE-8BE9-4B8F-8396-994996F3E2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136" y="11"/>
            <a:ext cx="4734863" cy="594359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982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CF5BAD7-1034-CD4F-8D2E-BD050440F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335043" y="10"/>
            <a:ext cx="4808957" cy="56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A9119-CCE0-4A72-8C9B-15AADB73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867240"/>
          </a:xfrm>
        </p:spPr>
        <p:txBody>
          <a:bodyPr anchor="b">
            <a:normAutofit/>
          </a:bodyPr>
          <a:lstStyle/>
          <a:p>
            <a:r>
              <a:rPr lang="en-US" sz="2400" b="1">
                <a:latin typeface="+mn-lt"/>
              </a:rPr>
              <a:t>Tips for on-line facilitators/chairs</a:t>
            </a:r>
            <a:endParaRPr lang="en-GB" sz="2400" b="1">
              <a:latin typeface="+mn-l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ED6E0-3699-4EC5-BA3A-F554EB78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790072"/>
            <a:ext cx="3915260" cy="392399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1600"/>
              <a:t>People take in most information visually</a:t>
            </a:r>
            <a:endParaRPr lang="en-US" sz="1600">
              <a:cs typeface="Calibri"/>
            </a:endParaRPr>
          </a:p>
          <a:p>
            <a:r>
              <a:rPr lang="en-US" sz="1600"/>
              <a:t>For meetings online the chair or facilitator must make an extra effort to help people connect, concentrate and feel part of the team:</a:t>
            </a:r>
            <a:endParaRPr lang="en-US"/>
          </a:p>
          <a:p>
            <a:pPr lvl="1">
              <a:lnSpc>
                <a:spcPct val="100000"/>
              </a:lnSpc>
              <a:buFont typeface="STIXGeneral-Regular" pitchFamily="2" charset="2"/>
              <a:buChar char="⎯"/>
            </a:pPr>
            <a:r>
              <a:rPr lang="en-US" sz="1700"/>
              <a:t>Allow time for introductions and small talk to help build relationships. </a:t>
            </a:r>
          </a:p>
          <a:p>
            <a:pPr lvl="1">
              <a:lnSpc>
                <a:spcPct val="100000"/>
              </a:lnSpc>
              <a:buFont typeface="STIXGeneral-Regular" pitchFamily="2" charset="2"/>
              <a:buChar char="⎯"/>
            </a:pPr>
            <a:r>
              <a:rPr lang="en-US" sz="1700"/>
              <a:t>Address participants by name – helps to keep virtual participants engaged and away from multi-tasking. </a:t>
            </a:r>
          </a:p>
          <a:p>
            <a:pPr lvl="1">
              <a:lnSpc>
                <a:spcPct val="100000"/>
              </a:lnSpc>
              <a:buFont typeface="STIXGeneral-Regular" pitchFamily="2" charset="2"/>
              <a:buChar char="⎯"/>
            </a:pPr>
            <a:r>
              <a:rPr lang="en-US" sz="1700"/>
              <a:t>Provide commentary on what you're noticing (e.g. “Michael looks like he really didn’t like that suggestion. Michael, please share your thoughts.”).</a:t>
            </a:r>
            <a:r>
              <a:rPr lang="en-US" sz="1300"/>
              <a:t> </a:t>
            </a:r>
            <a:endParaRPr lang="en-US" sz="1300">
              <a:cs typeface="Calibri"/>
            </a:endParaRPr>
          </a:p>
          <a:p>
            <a:r>
              <a:rPr lang="en-US" sz="1600"/>
              <a:t>Think about whether you want to schedule an 'activity' during the break</a:t>
            </a:r>
            <a:endParaRPr lang="en-US" sz="1600">
              <a:cs typeface="Calibri" panose="020F0502020204030204"/>
            </a:endParaRPr>
          </a:p>
          <a:p>
            <a:r>
              <a:rPr lang="en-US" sz="1600"/>
              <a:t>Look for creative ways to make virtual attendees feel comfortable in their environment – e.g share pictures of where they are if happy to do so.</a:t>
            </a:r>
            <a:endParaRPr lang="en-US" sz="1400"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008526-B54D-904E-820D-A5C068BE7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952" y="5805264"/>
            <a:ext cx="1260912" cy="909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4949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553BFD1-8F97-524E-BABA-62D65182A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1DD7FCD-6939-1B49-AEDA-D1D46530D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/>
            <a:r>
              <a:rPr lang="en-US" sz="5700" b="1" kern="1200">
                <a:latin typeface="+mj-lt"/>
                <a:ea typeface="+mj-ea"/>
                <a:cs typeface="+mj-cs"/>
              </a:rPr>
              <a:t>Section 5 –Endings are </a:t>
            </a:r>
            <a:r>
              <a:rPr lang="en-US" sz="5700" b="1"/>
              <a:t>i</a:t>
            </a:r>
            <a:r>
              <a:rPr lang="en-US" sz="5700" b="1" kern="1200">
                <a:latin typeface="+mj-lt"/>
                <a:ea typeface="+mj-ea"/>
                <a:cs typeface="+mj-cs"/>
              </a:rPr>
              <a:t>mportant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EC9D3-62F6-CA4E-ACBD-43DC96AB8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23081"/>
            <a:ext cx="1260912" cy="909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362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A2A10965-F350-4310-BEF7-376EBA49C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US" altLang="en-US" b="1">
                <a:latin typeface="+mn-lt"/>
              </a:rPr>
              <a:t>Ending the meeting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1317" name="Rectangle 3">
            <a:extLst>
              <a:ext uri="{FF2B5EF4-FFF2-40B4-BE49-F238E27FC236}">
                <a16:creationId xmlns:a16="http://schemas.microsoft.com/office/drawing/2014/main" id="{3E5CED30-C2C1-476A-BB94-66773AAB6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387956"/>
              </p:ext>
            </p:extLst>
          </p:nvPr>
        </p:nvGraphicFramePr>
        <p:xfrm>
          <a:off x="440115" y="1855565"/>
          <a:ext cx="8487658" cy="471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4B5C2CA-AE9B-7447-A636-13F75C4F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243" y="215337"/>
            <a:ext cx="1260912" cy="909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873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659BFAD5-9459-4AA8-A686-0A2334808E2D}"/>
              </a:ext>
            </a:extLst>
          </p:cNvPr>
          <p:cNvSpPr/>
          <p:nvPr/>
        </p:nvSpPr>
        <p:spPr>
          <a:xfrm rot="16200000">
            <a:off x="326411" y="1575602"/>
            <a:ext cx="1562472" cy="18002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36D49-BACD-4A8F-B700-683C1B407A1C}"/>
              </a:ext>
            </a:extLst>
          </p:cNvPr>
          <p:cNvSpPr txBox="1"/>
          <p:nvPr/>
        </p:nvSpPr>
        <p:spPr>
          <a:xfrm>
            <a:off x="270374" y="1998647"/>
            <a:ext cx="1335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Have I thought through this situation?</a:t>
            </a:r>
            <a:endParaRPr lang="en-GB" sz="1400">
              <a:solidFill>
                <a:srgbClr val="002060"/>
              </a:solidFill>
            </a:endParaRP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716BC05B-A53F-4D6C-9FC7-FBBD8D3CF84F}"/>
              </a:ext>
            </a:extLst>
          </p:cNvPr>
          <p:cNvSpPr/>
          <p:nvPr/>
        </p:nvSpPr>
        <p:spPr>
          <a:xfrm rot="16200000">
            <a:off x="2150313" y="1566048"/>
            <a:ext cx="1562472" cy="18002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D12D7-1803-42BF-B1C3-A1D5C2012757}"/>
              </a:ext>
            </a:extLst>
          </p:cNvPr>
          <p:cNvSpPr txBox="1"/>
          <p:nvPr/>
        </p:nvSpPr>
        <p:spPr>
          <a:xfrm>
            <a:off x="2079059" y="1998647"/>
            <a:ext cx="1335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Do I need outside input to make progress?</a:t>
            </a:r>
            <a:endParaRPr lang="en-GB" sz="1400">
              <a:solidFill>
                <a:srgbClr val="002060"/>
              </a:solidFill>
            </a:endParaRP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12D4449F-199B-46D4-A055-5526D7AE1CC7}"/>
              </a:ext>
            </a:extLst>
          </p:cNvPr>
          <p:cNvSpPr/>
          <p:nvPr/>
        </p:nvSpPr>
        <p:spPr>
          <a:xfrm rot="16200000">
            <a:off x="3998914" y="1530043"/>
            <a:ext cx="1562472" cy="1872207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4D3EDF-6BA4-4B63-9BDF-679B9125E975}"/>
              </a:ext>
            </a:extLst>
          </p:cNvPr>
          <p:cNvSpPr txBox="1"/>
          <p:nvPr/>
        </p:nvSpPr>
        <p:spPr>
          <a:xfrm>
            <a:off x="3855350" y="1847234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To move forward, do I really need a real time conversation?</a:t>
            </a:r>
            <a:endParaRPr lang="en-GB" sz="1400">
              <a:solidFill>
                <a:srgbClr val="002060"/>
              </a:solidFill>
            </a:endParaRP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E3043E23-B498-4C69-98D2-CB6C6D43C98D}"/>
              </a:ext>
            </a:extLst>
          </p:cNvPr>
          <p:cNvSpPr/>
          <p:nvPr/>
        </p:nvSpPr>
        <p:spPr>
          <a:xfrm rot="16200000">
            <a:off x="5882425" y="1495905"/>
            <a:ext cx="1562472" cy="1872207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80CDF-C2E1-46A6-8A63-533B355482E7}"/>
              </a:ext>
            </a:extLst>
          </p:cNvPr>
          <p:cNvSpPr txBox="1"/>
          <p:nvPr/>
        </p:nvSpPr>
        <p:spPr>
          <a:xfrm>
            <a:off x="5752350" y="1909910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Does this necessitate a face-to-face conversation?</a:t>
            </a:r>
            <a:endParaRPr lang="en-GB" sz="140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75B90B-83F1-4C1A-9A52-E64B23086A7E}"/>
              </a:ext>
            </a:extLst>
          </p:cNvPr>
          <p:cNvSpPr/>
          <p:nvPr/>
        </p:nvSpPr>
        <p:spPr>
          <a:xfrm>
            <a:off x="7696752" y="1605727"/>
            <a:ext cx="1051712" cy="1562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0304E-CEAC-4BED-8F99-8C003FB8C3AA}"/>
              </a:ext>
            </a:extLst>
          </p:cNvPr>
          <p:cNvSpPr txBox="1"/>
          <p:nvPr/>
        </p:nvSpPr>
        <p:spPr>
          <a:xfrm>
            <a:off x="7754556" y="1778067"/>
            <a:ext cx="9361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Schedule and prepare for a meeting</a:t>
            </a:r>
            <a:endParaRPr lang="en-GB" sz="140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1F938-8E78-4B5E-864F-045245EF4D1C}"/>
              </a:ext>
            </a:extLst>
          </p:cNvPr>
          <p:cNvSpPr/>
          <p:nvPr/>
        </p:nvSpPr>
        <p:spPr>
          <a:xfrm>
            <a:off x="184739" y="3970005"/>
            <a:ext cx="1388839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7B8258-7904-4317-9E23-97B5A3F4560D}"/>
              </a:ext>
            </a:extLst>
          </p:cNvPr>
          <p:cNvSpPr txBox="1"/>
          <p:nvPr/>
        </p:nvSpPr>
        <p:spPr>
          <a:xfrm>
            <a:off x="260574" y="4141024"/>
            <a:ext cx="1237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Schedule a time for strategic thinking</a:t>
            </a:r>
            <a:endParaRPr lang="en-GB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5B2B27-9EE2-43F9-A112-A1737ABA3D2A}"/>
              </a:ext>
            </a:extLst>
          </p:cNvPr>
          <p:cNvSpPr/>
          <p:nvPr/>
        </p:nvSpPr>
        <p:spPr>
          <a:xfrm>
            <a:off x="2035442" y="3970005"/>
            <a:ext cx="1388839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781060-0864-4144-9728-8C13C63790E5}"/>
              </a:ext>
            </a:extLst>
          </p:cNvPr>
          <p:cNvSpPr txBox="1"/>
          <p:nvPr/>
        </p:nvSpPr>
        <p:spPr>
          <a:xfrm>
            <a:off x="2116506" y="4141023"/>
            <a:ext cx="1237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Schedule a time for doing the work</a:t>
            </a:r>
            <a:endParaRPr lang="en-GB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403B6E-4FA6-4983-9EE0-A9E5C120D8E0}"/>
              </a:ext>
            </a:extLst>
          </p:cNvPr>
          <p:cNvSpPr/>
          <p:nvPr/>
        </p:nvSpPr>
        <p:spPr>
          <a:xfrm>
            <a:off x="3902949" y="3970005"/>
            <a:ext cx="1388839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56E8C8-3F1E-4791-8AA2-516864598686}"/>
              </a:ext>
            </a:extLst>
          </p:cNvPr>
          <p:cNvSpPr txBox="1"/>
          <p:nvPr/>
        </p:nvSpPr>
        <p:spPr>
          <a:xfrm>
            <a:off x="3978730" y="4346595"/>
            <a:ext cx="123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Send an email</a:t>
            </a:r>
            <a:endParaRPr lang="en-GB" sz="1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CBB583-FB4D-4879-B3A2-B1CB00EBA57E}"/>
              </a:ext>
            </a:extLst>
          </p:cNvPr>
          <p:cNvSpPr/>
          <p:nvPr/>
        </p:nvSpPr>
        <p:spPr>
          <a:xfrm>
            <a:off x="5752350" y="3970005"/>
            <a:ext cx="1388839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8FB90F-C589-4088-949A-C9A22A0E8D23}"/>
              </a:ext>
            </a:extLst>
          </p:cNvPr>
          <p:cNvSpPr txBox="1"/>
          <p:nvPr/>
        </p:nvSpPr>
        <p:spPr>
          <a:xfrm>
            <a:off x="5831289" y="4087761"/>
            <a:ext cx="12372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Use chat, call or schedule a video conference</a:t>
            </a:r>
            <a:endParaRPr lang="en-GB" sz="140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17DDECB4-9BB5-485E-B3FD-70525F0256AB}"/>
              </a:ext>
            </a:extLst>
          </p:cNvPr>
          <p:cNvSpPr/>
          <p:nvPr/>
        </p:nvSpPr>
        <p:spPr>
          <a:xfrm>
            <a:off x="487022" y="3427957"/>
            <a:ext cx="484632" cy="42399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67FA2266-A2BA-4D49-A6CC-E7D878743939}"/>
              </a:ext>
            </a:extLst>
          </p:cNvPr>
          <p:cNvSpPr/>
          <p:nvPr/>
        </p:nvSpPr>
        <p:spPr>
          <a:xfrm>
            <a:off x="2416967" y="3427957"/>
            <a:ext cx="484632" cy="42399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CBB74A6C-0FE1-4559-B7AC-2EBAC6D4B951}"/>
              </a:ext>
            </a:extLst>
          </p:cNvPr>
          <p:cNvSpPr/>
          <p:nvPr/>
        </p:nvSpPr>
        <p:spPr>
          <a:xfrm>
            <a:off x="4291361" y="3429800"/>
            <a:ext cx="484632" cy="42399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38065D7A-D103-45BC-B519-4160AE0B6048}"/>
              </a:ext>
            </a:extLst>
          </p:cNvPr>
          <p:cNvSpPr/>
          <p:nvPr/>
        </p:nvSpPr>
        <p:spPr>
          <a:xfrm>
            <a:off x="6150156" y="3427956"/>
            <a:ext cx="484632" cy="42399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A8F3DA-E801-46E4-BEE6-CB60531FC162}"/>
              </a:ext>
            </a:extLst>
          </p:cNvPr>
          <p:cNvSpPr txBox="1"/>
          <p:nvPr/>
        </p:nvSpPr>
        <p:spPr>
          <a:xfrm>
            <a:off x="1107646" y="3415697"/>
            <a:ext cx="49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No</a:t>
            </a:r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6C45AB-5B7F-4053-9C4D-B272C3B15728}"/>
              </a:ext>
            </a:extLst>
          </p:cNvPr>
          <p:cNvSpPr txBox="1"/>
          <p:nvPr/>
        </p:nvSpPr>
        <p:spPr>
          <a:xfrm>
            <a:off x="2895632" y="3455285"/>
            <a:ext cx="49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No</a:t>
            </a:r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392DE3-3CFD-43B6-8FF5-70F408F8A5DE}"/>
              </a:ext>
            </a:extLst>
          </p:cNvPr>
          <p:cNvSpPr txBox="1"/>
          <p:nvPr/>
        </p:nvSpPr>
        <p:spPr>
          <a:xfrm>
            <a:off x="4820423" y="3412378"/>
            <a:ext cx="49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No</a:t>
            </a:r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E1C5EA-D15F-48A8-A625-7218FEF58AE3}"/>
              </a:ext>
            </a:extLst>
          </p:cNvPr>
          <p:cNvSpPr txBox="1"/>
          <p:nvPr/>
        </p:nvSpPr>
        <p:spPr>
          <a:xfrm>
            <a:off x="6731340" y="3406959"/>
            <a:ext cx="49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No</a:t>
            </a:r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5BE687-70C9-4385-AA11-301C35ABB3EA}"/>
              </a:ext>
            </a:extLst>
          </p:cNvPr>
          <p:cNvSpPr txBox="1"/>
          <p:nvPr/>
        </p:nvSpPr>
        <p:spPr>
          <a:xfrm>
            <a:off x="270374" y="404664"/>
            <a:ext cx="842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Avoid a ‘meeting default’ response</a:t>
            </a:r>
            <a:endParaRPr lang="en-GB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4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674D2B-ACC3-450D-AA0C-318282F1B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79885"/>
              </p:ext>
            </p:extLst>
          </p:nvPr>
        </p:nvGraphicFramePr>
        <p:xfrm>
          <a:off x="107504" y="188641"/>
          <a:ext cx="9036496" cy="66635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1737892928"/>
                    </a:ext>
                  </a:extLst>
                </a:gridCol>
                <a:gridCol w="6660232">
                  <a:extLst>
                    <a:ext uri="{9D8B030D-6E8A-4147-A177-3AD203B41FA5}">
                      <a16:colId xmlns:a16="http://schemas.microsoft.com/office/drawing/2014/main" val="4205246490"/>
                    </a:ext>
                  </a:extLst>
                </a:gridCol>
              </a:tblGrid>
              <a:tr h="352475">
                <a:tc>
                  <a:txBody>
                    <a:bodyPr/>
                    <a:lstStyle/>
                    <a:p>
                      <a:r>
                        <a:rPr lang="en-GB" sz="2000">
                          <a:latin typeface="+mn-lt"/>
                        </a:rPr>
                        <a:t>Common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+mn-lt"/>
                        </a:rPr>
                        <a:t>Possible approach?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710655"/>
                  </a:ext>
                </a:extLst>
              </a:tr>
              <a:tr h="741358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Excessive ratio of </a:t>
                      </a:r>
                      <a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informing</a:t>
                      </a:r>
                      <a:r>
                        <a:rPr 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 to </a:t>
                      </a:r>
                      <a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using</a:t>
                      </a:r>
                      <a:r>
                        <a:rPr 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 the information</a:t>
                      </a:r>
                      <a:endParaRPr lang="en-US" sz="14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Put informational and noncontroversial items in a </a:t>
                      </a:r>
                      <a:r>
                        <a:rPr lang="en-US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consent agenda</a:t>
                      </a:r>
                      <a:r>
                        <a:rPr lang="en-US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, circulated in advance; do not discuss unless someone specifically requests </a:t>
                      </a:r>
                    </a:p>
                    <a:p>
                      <a:pPr lvl="0">
                        <a:buClr>
                          <a:srgbClr val="002060"/>
                        </a:buClr>
                      </a:pPr>
                      <a:r>
                        <a:rPr lang="en-US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For each agenda item, indicate status (information, action, vote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189189"/>
                  </a:ext>
                </a:extLst>
              </a:tr>
              <a:tr h="107740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ct val="20000"/>
                        </a:spcBef>
                      </a:pPr>
                      <a:r>
                        <a:rPr 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Lack of advance thinking on critical issues </a:t>
                      </a:r>
                      <a:endParaRPr lang="en-US" sz="14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Calibri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Bef>
                          <a:spcPct val="20000"/>
                        </a:spcBef>
                      </a:pPr>
                      <a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Average advance thinking on the circulated agenda is &lt; 1.5 minutes</a:t>
                      </a:r>
                      <a:endParaRPr lang="en-GB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</a:pP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Give people active and differentiated assignments publicly, in advance, </a:t>
                      </a:r>
                    </a:p>
                    <a:p>
                      <a:pPr lvl="0">
                        <a:lnSpc>
                          <a:spcPct val="90000"/>
                        </a:lnSpc>
                        <a:buClr>
                          <a:srgbClr val="002060"/>
                        </a:buClr>
                      </a:pP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Indicate on agenda the name of the person expected to start each piece of the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306995"/>
                  </a:ext>
                </a:extLst>
              </a:tr>
              <a:tr h="102103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Defensive participation (people come to prevent bad things rather than to advance the agenda)</a:t>
                      </a:r>
                      <a:endParaRPr lang="en-US" sz="14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  <a:buClr>
                          <a:srgbClr val="002060"/>
                        </a:buClr>
                      </a:pP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Begin key discussion with a few moments of silence so everyone can collect their thoughts</a:t>
                      </a:r>
                    </a:p>
                    <a:p>
                      <a:pPr lvl="0">
                        <a:lnSpc>
                          <a:spcPct val="90000"/>
                        </a:lnSpc>
                        <a:buClr>
                          <a:srgbClr val="002060"/>
                        </a:buClr>
                      </a:pP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Charge people with coming to the meeting with some ideas to kick off the discussion</a:t>
                      </a:r>
                    </a:p>
                    <a:p>
                      <a:pPr lvl="0">
                        <a:lnSpc>
                          <a:spcPct val="90000"/>
                        </a:lnSpc>
                        <a:buClr>
                          <a:srgbClr val="002060"/>
                        </a:buClr>
                      </a:pP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Explicitly invite people to think on both sides of a controversy (use De Bono's hats, for example</a:t>
                      </a:r>
                      <a:endParaRPr lang="en-US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34559"/>
                  </a:ext>
                </a:extLst>
              </a:tr>
              <a:tr h="1924287">
                <a:tc>
                  <a:txBody>
                    <a:bodyPr/>
                    <a:lstStyle/>
                    <a:p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Disruptive</a:t>
                      </a:r>
                      <a:r>
                        <a:rPr lang="en-US" alt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members</a:t>
                      </a:r>
                      <a:endParaRPr lang="en-GB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Make sure that </a:t>
                      </a:r>
                      <a:r>
                        <a:rPr kumimoji="0" lang="en-US" altLang="en-US" sz="1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all</a:t>
                      </a:r>
                      <a:r>
                        <a:rPr kumimoji="0" lang="en-US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 meeting participants understand their responsibilities.</a:t>
                      </a:r>
                      <a:r>
                        <a:rPr lang="en-US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9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Consider breaking larger group into smaller groups to develop input</a:t>
                      </a:r>
                      <a:endParaRPr lang="en-US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Tahoma"/>
                        <a:cs typeface="Tahoma"/>
                      </a:endParaRPr>
                    </a:p>
                    <a:p>
                      <a:pPr>
                        <a:spcBef>
                          <a:spcPct val="0"/>
                        </a:spcBef>
                        <a:buClr>
                          <a:srgbClr val="002060"/>
                        </a:buClr>
                      </a:pP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If people are </a:t>
                      </a: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/>
                        </a:rPr>
                        <a:t>vocally dominant </a:t>
                      </a: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redirect discussion to other members:</a:t>
                      </a:r>
                      <a:endParaRPr lang="en-US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  <a:p>
                      <a:pPr marL="171450" lvl="0" indent="-171450">
                        <a:spcBef>
                          <a:spcPct val="0"/>
                        </a:spcBef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Arial Unicode MS"/>
                        </a:rPr>
                        <a:t>"We all </a:t>
                      </a:r>
                      <a:r>
                        <a:rPr lang="en-US" altLang="en-US" sz="14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Arial Unicode MS"/>
                        </a:rPr>
                        <a:t>recognise</a:t>
                      </a: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Arial Unicode MS"/>
                        </a:rPr>
                        <a:t> your expertise in this area, but let’s hear from some others in case some new ideas emerge.“</a:t>
                      </a:r>
                    </a:p>
                    <a:p>
                      <a:pPr marL="171450" lvl="0" indent="-171450">
                        <a:spcBef>
                          <a:spcPct val="0"/>
                        </a:spcBef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Arial Unicode MS"/>
                        </a:rPr>
                        <a:t>“Does anyone else have something they would like to add?“</a:t>
                      </a:r>
                    </a:p>
                    <a:p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If people  are </a:t>
                      </a: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/>
                        </a:rPr>
                        <a:t>negative, probe</a:t>
                      </a: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the negativity to validate concerns, redirect discussion to other members, if </a:t>
                      </a:r>
                      <a:r>
                        <a:rPr lang="en-US" altLang="en-US" sz="14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behaviour</a:t>
                      </a:r>
                      <a:r>
                        <a:rPr lang="en-US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persists, consider speaking off-line</a:t>
                      </a:r>
                      <a:endParaRPr lang="en-US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97639"/>
                  </a:ext>
                </a:extLst>
              </a:tr>
              <a:tr h="1160376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Nothing that we agree to do in the meeting ever “gets done”</a:t>
                      </a:r>
                      <a:endParaRPr lang="en-GB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Get people to playback what they understand they need to do at the end of the meeting</a:t>
                      </a:r>
                    </a:p>
                    <a:p>
                      <a:pPr lvl="0">
                        <a:lnSpc>
                          <a:spcPct val="130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Promptly prepare and distribute minutes with highlighted action items, clearly tasked (who, what, and by when)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Monitor activities, progress and issue reminders – hold people to account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Re-assign incomplete tasks to “doers”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6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48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1DD7FCD-6939-1B49-AEDA-D1D46530D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84150"/>
            <a:ext cx="7886700" cy="1506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Meeting structures</a:t>
            </a:r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5FA047C-B108-4E26-AA20-1F6165DD1D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73" y="1845426"/>
            <a:ext cx="6380363" cy="445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EF52D2-42A8-4D43-833F-386E4931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576" y="5687568"/>
            <a:ext cx="1260912" cy="909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15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97C0F-60B0-7748-A017-9844D1D5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365126"/>
            <a:ext cx="3927922" cy="1104446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rgbClr val="002060"/>
                </a:solidFill>
                <a:latin typeface="+mn-lt"/>
              </a:rPr>
              <a:t>Four meeting approach as a possible option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42" name="Picture 2" descr="Looming federal changes spark health care concerns">
            <a:extLst>
              <a:ext uri="{FF2B5EF4-FFF2-40B4-BE49-F238E27FC236}">
                <a16:creationId xmlns:a16="http://schemas.microsoft.com/office/drawing/2014/main" id="{3D9146B1-E6EE-2C42-9976-54EF8BB9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61" r="29470"/>
          <a:stretch/>
        </p:blipFill>
        <p:spPr bwMode="auto"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E6B80-4B10-4C4D-9513-3530754E6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426" y="2008166"/>
            <a:ext cx="3927922" cy="3843666"/>
          </a:xfrm>
        </p:spPr>
        <p:txBody>
          <a:bodyPr>
            <a:normAutofit/>
          </a:bodyPr>
          <a:lstStyle/>
          <a:p>
            <a:pPr marL="685800" lvl="1" indent="-342900"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</a:rPr>
              <a:t>Operational Team Catch Up – Daily 5 minutes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</a:rPr>
              <a:t>Tactical – Weekly 30 to 60 minutes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</a:rPr>
              <a:t>Strategic – Typically Monthly, 2 to 3 hours minimum, often longer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</a:rPr>
              <a:t>Quarterly (or Bi-Annually) Review Off-site – one day minimum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D69CC-5203-7E47-A0AD-ED8088025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568" y="5687568"/>
            <a:ext cx="1260912" cy="909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225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8E0A8-583F-3548-9DA9-F2AC0EC0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9" y="806450"/>
            <a:ext cx="6123622" cy="75034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Operational Team Catch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FF14-0A5F-7244-94EB-F48BF2D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8" y="1556792"/>
            <a:ext cx="8072166" cy="4393157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Daily, 5-10 minutes (immediate term - what we need to deal with in the next 24 to 48 hours)</a:t>
            </a:r>
          </a:p>
          <a:p>
            <a:r>
              <a:rPr lang="en-GB" sz="2400" dirty="0">
                <a:solidFill>
                  <a:srgbClr val="002060"/>
                </a:solidFill>
              </a:rPr>
              <a:t>Standing up (the huddle) if on site so people make it meaningful but swift.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What are each of us doing today: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pPr lvl="1">
              <a:buFont typeface="STIXGeneral-Regular" pitchFamily="2" charset="2"/>
              <a:buChar char="⎯"/>
            </a:pPr>
            <a:r>
              <a:rPr lang="en-GB" sz="2400" dirty="0">
                <a:solidFill>
                  <a:srgbClr val="002060"/>
                </a:solidFill>
              </a:rPr>
              <a:t>Focused on avoiding things falling through the cracks </a:t>
            </a:r>
          </a:p>
          <a:p>
            <a:pPr lvl="1">
              <a:buFont typeface="STIXGeneral-Regular" pitchFamily="2" charset="2"/>
              <a:buChar char="⎯"/>
            </a:pPr>
            <a:r>
              <a:rPr lang="en-GB" sz="2400" dirty="0">
                <a:solidFill>
                  <a:srgbClr val="002060"/>
                </a:solidFill>
              </a:rPr>
              <a:t>Note duplicate / step on each other’s toes</a:t>
            </a:r>
          </a:p>
          <a:p>
            <a:pPr lvl="1">
              <a:buFont typeface="STIXGeneral-Regular" pitchFamily="2" charset="2"/>
              <a:buChar char="⎯"/>
            </a:pPr>
            <a:r>
              <a:rPr lang="en-GB" sz="2400" dirty="0">
                <a:solidFill>
                  <a:srgbClr val="002060"/>
                </a:solidFill>
              </a:rPr>
              <a:t>Alleviating need for emails about scheduling, daily tasks and priorities  </a:t>
            </a:r>
          </a:p>
        </p:txBody>
      </p:sp>
    </p:spTree>
    <p:extLst>
      <p:ext uri="{BB962C8B-B14F-4D97-AF65-F5344CB8AC3E}">
        <p14:creationId xmlns:p14="http://schemas.microsoft.com/office/powerpoint/2010/main" val="305059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496381AF-E644-4648-8135-99EFC7EA3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8E0A8-583F-3548-9DA9-F2AC0EC0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5"/>
            <a:ext cx="5168389" cy="909784"/>
          </a:xfrm>
        </p:spPr>
        <p:txBody>
          <a:bodyPr>
            <a:normAutofit/>
          </a:bodyPr>
          <a:lstStyle/>
          <a:p>
            <a:r>
              <a:rPr lang="en-GB" sz="3100"/>
              <a:t>Tactical Weekly Team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FF14-0A5F-7244-94EB-F48BF2D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372198"/>
            <a:ext cx="5144823" cy="48165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/>
              <a:t>Weekly for 30 – 60 minutes </a:t>
            </a:r>
            <a:endParaRPr lang="en-GB" sz="2200">
              <a:cs typeface="Calibri"/>
            </a:endParaRPr>
          </a:p>
          <a:p>
            <a:r>
              <a:rPr lang="en-GB" sz="2200"/>
              <a:t>Tactical issues e.g. short-term plans, threats and risks, and opportunities - what’s happening, critical this week, key metrics and areas of particular concern</a:t>
            </a:r>
            <a:endParaRPr lang="en-GB" sz="2200">
              <a:cs typeface="Calibri"/>
            </a:endParaRPr>
          </a:p>
          <a:p>
            <a:r>
              <a:rPr lang="en-GB" sz="2200"/>
              <a:t>Important to avoid temptation to go into strategic issues as not enough time to debate them properly. </a:t>
            </a:r>
            <a:endParaRPr lang="en-GB" sz="2200">
              <a:cs typeface="Calibri"/>
            </a:endParaRPr>
          </a:p>
          <a:p>
            <a:r>
              <a:rPr lang="en-GB" sz="2200"/>
              <a:t>Stick to solving short-term problems rather than strategic ones</a:t>
            </a:r>
            <a:endParaRPr lang="en-GB" sz="2200">
              <a:cs typeface="Calibri"/>
            </a:endParaRPr>
          </a:p>
          <a:p>
            <a:pPr lvl="1">
              <a:buFont typeface="STIXGeneral-Regular" pitchFamily="2" charset="2"/>
              <a:buChar char="⎯"/>
            </a:pPr>
            <a:endParaRPr lang="en-GB"/>
          </a:p>
        </p:txBody>
      </p:sp>
      <p:grpSp>
        <p:nvGrpSpPr>
          <p:cNvPr id="28" name="Group 19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1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752053-4BE3-8243-8B38-6D00790B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92" y="5671060"/>
            <a:ext cx="1260912" cy="909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81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8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5BA9104-CB7A-644A-B2B0-4BF11F5E8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2266" y="10"/>
            <a:ext cx="5481734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2" name="Freeform: Shape 9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4" name="Freeform: Shape 9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142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8E0A8-583F-3548-9DA9-F2AC0EC0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56488"/>
            <a:ext cx="3558102" cy="1243584"/>
          </a:xfrm>
        </p:spPr>
        <p:txBody>
          <a:bodyPr anchor="ctr">
            <a:normAutofit fontScale="90000"/>
          </a:bodyPr>
          <a:lstStyle/>
          <a:p>
            <a:r>
              <a:rPr lang="en-GB" sz="3000"/>
              <a:t>Tactical Team Meeting – Example Structure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326" y="2195336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FF14-0A5F-7244-94EB-F48BF2D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8" y="2327177"/>
            <a:ext cx="3799332" cy="4475949"/>
          </a:xfrm>
        </p:spPr>
        <p:txBody>
          <a:bodyPr anchor="t">
            <a:normAutofit lnSpcReduction="10000"/>
          </a:bodyPr>
          <a:lstStyle/>
          <a:p>
            <a:r>
              <a:rPr lang="en-GB" sz="1600" i="1"/>
              <a:t>Lightening Report</a:t>
            </a:r>
            <a:r>
              <a:rPr lang="en-GB" sz="1600"/>
              <a:t> - 1 minute report (headlines not detail) on what each person is doing in the week ahead based on priorities, issues, concerns and needs</a:t>
            </a:r>
          </a:p>
          <a:p>
            <a:r>
              <a:rPr lang="en-GB" sz="1600" i="1"/>
              <a:t>Progress Review</a:t>
            </a:r>
            <a:r>
              <a:rPr lang="en-GB" sz="1600"/>
              <a:t> - critical metrics (five or six maximum) (no more than 15 minutes total)</a:t>
            </a:r>
          </a:p>
          <a:p>
            <a:r>
              <a:rPr lang="en-GB" sz="1600" i="1"/>
              <a:t>Real Time Agenda</a:t>
            </a:r>
            <a:r>
              <a:rPr lang="en-GB" sz="1600"/>
              <a:t> - spontaneous agenda based on what’s evolved as key / critical  at the start of this meeting (not prefixed before)</a:t>
            </a:r>
          </a:p>
          <a:p>
            <a:pPr lvl="1">
              <a:buFont typeface="STIXGeneral-Regular" pitchFamily="2" charset="2"/>
              <a:buChar char="⎯"/>
            </a:pPr>
            <a:r>
              <a:rPr lang="en-GB" sz="1600"/>
              <a:t>Let's the real issues come to the table (not prefixed)</a:t>
            </a:r>
            <a:endParaRPr lang="en-GB" sz="1600">
              <a:cs typeface="Calibri"/>
            </a:endParaRPr>
          </a:p>
          <a:p>
            <a:pPr lvl="1">
              <a:buFont typeface="STIXGeneral-Regular" pitchFamily="2" charset="2"/>
              <a:buChar char="⎯"/>
            </a:pPr>
            <a:r>
              <a:rPr lang="en-GB" sz="1600"/>
              <a:t>Tactical issues that should ensure the short term objectives are not in jeopardy.  </a:t>
            </a:r>
            <a:endParaRPr lang="en-GB"/>
          </a:p>
          <a:p>
            <a:pPr lvl="1">
              <a:buFont typeface="STIXGeneral-Regular" pitchFamily="2" charset="2"/>
              <a:buChar char="⎯"/>
            </a:pPr>
            <a:r>
              <a:rPr lang="en-GB" sz="1600"/>
              <a:t>Chance for resolution of issues and reinforcement of clarity. Ensure all are on the same page.</a:t>
            </a:r>
            <a:endParaRPr lang="en-GB">
              <a:cs typeface="Calibri"/>
            </a:endParaRPr>
          </a:p>
          <a:p>
            <a:pPr marL="342900" lvl="1" indent="0">
              <a:buNone/>
            </a:pPr>
            <a:endParaRPr lang="en-GB" sz="1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9AE2400-F12B-FF40-9971-9F546A54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952" y="5805264"/>
            <a:ext cx="1260912" cy="909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08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ffbeat: Psychological science can make your meetings better - Tunis Daily  News">
            <a:extLst>
              <a:ext uri="{FF2B5EF4-FFF2-40B4-BE49-F238E27FC236}">
                <a16:creationId xmlns:a16="http://schemas.microsoft.com/office/drawing/2014/main" id="{2BAA6450-0A4A-784A-A414-BCE6E5CF5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8157" y="10"/>
            <a:ext cx="4795614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7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7294B-B60D-2142-A05C-4A87B029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9" y="188640"/>
            <a:ext cx="3602727" cy="144016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Strategic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0048-9674-E84B-9469-1A3C0BE5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8" y="1484784"/>
            <a:ext cx="3602726" cy="4465165"/>
          </a:xfrm>
        </p:spPr>
        <p:txBody>
          <a:bodyPr anchor="ctr">
            <a:norm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Monthly, 2-3 hours minimum (longer if necessary)</a:t>
            </a:r>
          </a:p>
          <a:p>
            <a:r>
              <a:rPr lang="en-GB" sz="1600">
                <a:solidFill>
                  <a:srgbClr val="000000"/>
                </a:solidFill>
              </a:rPr>
              <a:t>One to three (strategic) agenda items maximum. </a:t>
            </a:r>
          </a:p>
          <a:p>
            <a:r>
              <a:rPr lang="en-GB" sz="1600">
                <a:solidFill>
                  <a:srgbClr val="000000"/>
                </a:solidFill>
              </a:rPr>
              <a:t>Identify and talk about the critical issues that will effect the organisation in fundamental way. </a:t>
            </a:r>
          </a:p>
          <a:p>
            <a:r>
              <a:rPr lang="en-GB" sz="1600">
                <a:solidFill>
                  <a:srgbClr val="000000"/>
                </a:solidFill>
              </a:rPr>
              <a:t>Chance to dive into a topic without distraction of deadlines and tactical concerns.</a:t>
            </a:r>
            <a:endParaRPr lang="en-GB"/>
          </a:p>
          <a:p>
            <a:pPr lvl="1">
              <a:buFont typeface="STIXGeneral-Regular" pitchFamily="2" charset="2"/>
              <a:buChar char="⎯"/>
            </a:pPr>
            <a:r>
              <a:rPr lang="en-GB" sz="1600" i="1">
                <a:solidFill>
                  <a:srgbClr val="000000"/>
                </a:solidFill>
              </a:rPr>
              <a:t>Ad hoc Strategic Meetings</a:t>
            </a:r>
            <a:r>
              <a:rPr lang="en-GB" sz="1600">
                <a:solidFill>
                  <a:srgbClr val="000000"/>
                </a:solidFill>
              </a:rPr>
              <a:t> - Strategic issues that have surfaced in tactical meetings and can’t wait for scheduled Strategic Meeting. </a:t>
            </a:r>
            <a:endParaRPr lang="en-GB" sz="1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319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F621999876214BB4112BDCA4CA3E12" ma:contentTypeVersion="13" ma:contentTypeDescription="Create a new document." ma:contentTypeScope="" ma:versionID="e54b0b7972bcac0c4869c863da9a3e91">
  <xsd:schema xmlns:xsd="http://www.w3.org/2001/XMLSchema" xmlns:xs="http://www.w3.org/2001/XMLSchema" xmlns:p="http://schemas.microsoft.com/office/2006/metadata/properties" xmlns:ns3="c1e5ff1e-1129-4ddc-985a-9dce22d3a7b5" xmlns:ns4="13c1c6dc-89f5-412d-b941-d85090cae80b" targetNamespace="http://schemas.microsoft.com/office/2006/metadata/properties" ma:root="true" ma:fieldsID="91878de1c2c8f0fe2a01dbdcfef78c24" ns3:_="" ns4:_="">
    <xsd:import namespace="c1e5ff1e-1129-4ddc-985a-9dce22d3a7b5"/>
    <xsd:import namespace="13c1c6dc-89f5-412d-b941-d85090cae8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5ff1e-1129-4ddc-985a-9dce22d3a7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1c6dc-89f5-412d-b941-d85090cae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BD8C8A-8EFD-4A4C-A3DF-85AF1EFAFC40}">
  <ds:schemaRefs>
    <ds:schemaRef ds:uri="13c1c6dc-89f5-412d-b941-d85090cae80b"/>
    <ds:schemaRef ds:uri="c1e5ff1e-1129-4ddc-985a-9dce22d3a7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7CB850-2522-4E98-B92F-38227C28FBB1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purl.org/dc/elements/1.1/"/>
    <ds:schemaRef ds:uri="c1e5ff1e-1129-4ddc-985a-9dce22d3a7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3c1c6dc-89f5-412d-b941-d85090cae80b"/>
  </ds:schemaRefs>
</ds:datastoreItem>
</file>

<file path=customXml/itemProps3.xml><?xml version="1.0" encoding="utf-8"?>
<ds:datastoreItem xmlns:ds="http://schemas.openxmlformats.org/officeDocument/2006/customXml" ds:itemID="{F82E7948-CC44-4BA0-B334-A4352CC738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1483</Words>
  <Application>Microsoft Office PowerPoint</Application>
  <PresentationFormat>On-screen Show (4:3)</PresentationFormat>
  <Paragraphs>158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STIXGeneral-Regular</vt:lpstr>
      <vt:lpstr>Wingdings</vt:lpstr>
      <vt:lpstr>Office Theme</vt:lpstr>
      <vt:lpstr>Patrick Lencioni –  Death By Meetings</vt:lpstr>
      <vt:lpstr>PowerPoint Presentation</vt:lpstr>
      <vt:lpstr>PowerPoint Presentation</vt:lpstr>
      <vt:lpstr>Meeting structures</vt:lpstr>
      <vt:lpstr>Four meeting approach as a possible option</vt:lpstr>
      <vt:lpstr>Operational Team Catch Up</vt:lpstr>
      <vt:lpstr>Tactical Weekly Team Meeting</vt:lpstr>
      <vt:lpstr>Tactical Team Meeting – Example Structure</vt:lpstr>
      <vt:lpstr>Strategic Meeting</vt:lpstr>
      <vt:lpstr>Quarterly or Bi-Annually Off-Site</vt:lpstr>
      <vt:lpstr>Section 4 – Practicalities: Get The Setting Right, Online Meetings and Common Problems</vt:lpstr>
      <vt:lpstr>Meeting room arrangements</vt:lpstr>
      <vt:lpstr>Meeting Room Arrangements</vt:lpstr>
      <vt:lpstr>Online Meetings</vt:lpstr>
      <vt:lpstr>On-line meeting: preparation</vt:lpstr>
      <vt:lpstr>Online meetings and etiquette</vt:lpstr>
      <vt:lpstr>Tips for on-line facilitators/chairs</vt:lpstr>
      <vt:lpstr>Section 5 –Endings are important</vt:lpstr>
      <vt:lpstr>Ending the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Chairing a meeting Sharing approaches, models &amp; techniques  BHR Leadership Programme September 15th 2020</dc:title>
  <dc:creator>Caroline Dove</dc:creator>
  <cp:lastModifiedBy>Gareth Corser</cp:lastModifiedBy>
  <cp:revision>4</cp:revision>
  <dcterms:created xsi:type="dcterms:W3CDTF">2020-09-14T07:32:29Z</dcterms:created>
  <dcterms:modified xsi:type="dcterms:W3CDTF">2023-04-19T10:50:14Z</dcterms:modified>
</cp:coreProperties>
</file>